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6" r:id="rId3"/>
    <p:sldId id="274" r:id="rId4"/>
    <p:sldId id="275" r:id="rId5"/>
    <p:sldId id="273" r:id="rId6"/>
    <p:sldId id="278" r:id="rId7"/>
    <p:sldId id="277" r:id="rId8"/>
    <p:sldId id="279" r:id="rId9"/>
    <p:sldId id="281" r:id="rId10"/>
    <p:sldId id="282" r:id="rId11"/>
    <p:sldId id="283" r:id="rId12"/>
    <p:sldId id="284" r:id="rId13"/>
    <p:sldId id="285" r:id="rId14"/>
    <p:sldId id="286" r:id="rId15"/>
    <p:sldId id="272" r:id="rId16"/>
  </p:sldIdLst>
  <p:sldSz cx="12192000" cy="6858000"/>
  <p:notesSz cx="6858000" cy="9144000"/>
  <p:embeddedFontLst>
    <p:embeddedFont>
      <p:font typeface="G마켓 산스 Bold" panose="02000000000000000000" pitchFamily="50" charset="-127"/>
      <p:bold r:id="rId17"/>
    </p:embeddedFont>
    <p:embeddedFont>
      <p:font typeface="G마켓 산스 Medium" panose="02000000000000000000" pitchFamily="50" charset="-127"/>
      <p:regular r:id="rId18"/>
    </p:embeddedFont>
    <p:embeddedFont>
      <p:font typeface="Impact" panose="020B0806030902050204" pitchFamily="34" charset="0"/>
      <p:regular r:id="rId19"/>
    </p:embeddedFont>
    <p:embeddedFont>
      <p:font typeface="KoPub돋움체 Bold" panose="02020603020101020101" pitchFamily="18" charset="-127"/>
      <p:regular r:id="rId20"/>
    </p:embeddedFont>
    <p:embeddedFont>
      <p:font typeface="Microsoft GothicNeo" panose="020B0500000101010101" pitchFamily="50" charset="-127"/>
      <p:regular r:id="rId21"/>
      <p:bold r:id="rId22"/>
    </p:embeddedFont>
    <p:embeddedFont>
      <p:font typeface="Microsoft GothicNeo Light" panose="020B0300000101010101" pitchFamily="50" charset="-127"/>
      <p:regular r:id="rId23"/>
    </p:embeddedFont>
    <p:embeddedFont>
      <p:font typeface="Pretendard Light" panose="02000403000000020004" pitchFamily="50" charset="-127"/>
      <p:regular r:id="rId24"/>
    </p:embeddedFont>
    <p:embeddedFont>
      <p:font typeface="Pretendard Medium" panose="02000603000000020004" pitchFamily="50" charset="-127"/>
      <p:regular r:id="rId25"/>
    </p:embeddedFont>
    <p:embeddedFont>
      <p:font typeface="Pretendard SemiBold" panose="02000703000000020004" pitchFamily="50" charset="-127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B8B0"/>
    <a:srgbClr val="98E596"/>
    <a:srgbClr val="81DAD6"/>
    <a:srgbClr val="B5E6E6"/>
    <a:srgbClr val="F2F2F2"/>
    <a:srgbClr val="37BBA2"/>
    <a:srgbClr val="35BCA1"/>
    <a:srgbClr val="D2FD91"/>
    <a:srgbClr val="44BEA4"/>
    <a:srgbClr val="D4F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0AC0A-3F9B-A5C6-4AA7-D3EA06A3BD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1B64D7-17C7-C027-E1F0-F23878B63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A57C69-CE13-C496-042D-C09C96DD3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1ACF98-A77B-8563-BF07-1251A339B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78E394-EC20-D7DF-CB13-79AF34CF0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910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B09AE6-9AAC-A775-3901-151E12C1B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9941B8-B470-6E47-A9EA-DA25090D1A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6A3A29-CE6D-EA40-5715-04507162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C58B68-F305-D40D-5FB6-8F6D3719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EB9324-A76A-C943-1246-EB203AF90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2320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4EF01C8-D6CE-D6B7-EF6C-5598B4E14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C20FB8-D89B-964B-E0B6-5136D1CD0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DBF778-8E02-A5F9-213D-7FFD1F021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52C205-354B-C719-44E9-BEF759FE0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58701B-3837-CC35-6783-CBF766C75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726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A9D1EE-C634-334A-111B-1D4C9CF3F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B97BC2-BBAD-5A9B-23C7-284959BB7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7B95C6-D82A-0A11-8C26-16F98539F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7CF1F5-6413-8CEE-2C23-63880BD7F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E56FC5-0090-10D4-E5C1-FD002B80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8281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E669F7-FC97-09DA-BD26-F56A6EC60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090338-6B1B-12B7-B8E5-932A980B3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837905-7ACD-AA5B-2720-75CE4DE56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626939-0C9B-3141-5D82-F922E22EA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AD57EC-C4BA-405F-994E-8AC6F5B99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432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4E2CC6-C595-EA3F-C857-4FF836742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DEF67D-D038-AF59-D347-09C7142C51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6A7F2A-593C-F9EB-4B2B-A70C6280B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5FA8F1-A859-83B9-5F09-030F71964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8D790D-AE25-7719-1E49-823F532DC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EC827C-2EDF-C840-D6D0-0F7C1CFE7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244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61AC93-0AD6-F646-5426-452B96776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11A330-BB83-6BBF-84E1-A28CD01CA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2F1948B-AF0D-F591-CFF4-F73944A66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470157-92E3-5E4C-E496-BC9E685619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C53E642-1980-19B8-695B-8D3A763753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B64E97D-2970-54CA-5944-F8B8DE5F2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70F51F9-8809-A812-45FC-84A9AB325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A860958-651A-6B5E-7445-C3E44800D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856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B5EB78-8243-32CA-7937-DE772ACE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833BE2F-8E2A-7E2A-37D7-8B2F97D8E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CB0856A-270C-B49A-4407-A07164D9C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19DE32-988F-77A8-1D25-F6487BAB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919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4D603F0-DDFB-05A3-8613-D69CC1B54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51F0BDD-FC90-EE66-7F47-BEF16D140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BEB414-4376-6CAF-130F-C70CD2914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570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BCD63F-F5D7-B2BF-69D1-C43B585AB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79AE9A-67B4-95A2-16F9-180D19341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5DD0CF-4107-B3BB-779D-BE9076E3AA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403C2A-7C8B-7AB0-5F7D-C60AA68BF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59DA15-9183-EAC1-519A-3BBFBE78D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5D02B9-EDB8-756D-96D1-60D30074D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868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3E9ABE-00B6-5B92-3E55-BE044D4DD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3624094-FFC7-58C5-B90A-C346075D2C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1D70469-D3C9-395E-AD5A-3B9512CACB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11984-C859-9F50-15CF-E37B6C379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FE6658-0967-E1C0-BD32-7833B0F4B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378AC6-F823-9A05-979F-38B009F2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18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2B4B94A-D523-D442-0C44-5817E3FC4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EDCBF0-644F-A983-9149-6814CD141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FE08A4-3F70-7E0B-56E8-7B82BB311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A6FA3-4F79-40B5-9796-76ED3E0BCEE0}" type="datetimeFigureOut">
              <a:rPr lang="ko-KR" altLang="en-US" smtClean="0"/>
              <a:t>2025-09-18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249A7D-06CC-2087-8F59-52A6A5FEB1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1DD466-A588-B80D-D3B2-E72281A65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05707-97AE-4A03-AF92-47969ECF1C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377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raduationplease.tistory.com/208" TargetMode="Externa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raduationplease.tistory.com/20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E77E6D9C-26C3-FDB5-3264-E7245574EB94}"/>
              </a:ext>
            </a:extLst>
          </p:cNvPr>
          <p:cNvSpPr/>
          <p:nvPr/>
        </p:nvSpPr>
        <p:spPr>
          <a:xfrm flipH="1">
            <a:off x="5415378" y="0"/>
            <a:ext cx="6776621" cy="6858000"/>
          </a:xfrm>
          <a:prstGeom prst="rtTriangl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잘린 대각선 방향 모서리 4">
            <a:extLst>
              <a:ext uri="{FF2B5EF4-FFF2-40B4-BE49-F238E27FC236}">
                <a16:creationId xmlns:a16="http://schemas.microsoft.com/office/drawing/2014/main" id="{F4796C9B-599C-1A83-41AC-5CE3C060FFD1}"/>
              </a:ext>
            </a:extLst>
          </p:cNvPr>
          <p:cNvSpPr/>
          <p:nvPr/>
        </p:nvSpPr>
        <p:spPr>
          <a:xfrm>
            <a:off x="3453414" y="0"/>
            <a:ext cx="8738586" cy="6858000"/>
          </a:xfrm>
          <a:custGeom>
            <a:avLst/>
            <a:gdLst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2359289 w 7344792"/>
              <a:gd name="connsiteY5" fmla="*/ 6858000 h 6858000"/>
              <a:gd name="connsiteX6" fmla="*/ 0 w 7344792"/>
              <a:gd name="connsiteY6" fmla="*/ 4498711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2359289 w 7344792"/>
              <a:gd name="connsiteY5" fmla="*/ 6858000 h 6858000"/>
              <a:gd name="connsiteX6" fmla="*/ 1402672 w 7344792"/>
              <a:gd name="connsiteY6" fmla="*/ 5484132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1402672 w 7344792"/>
              <a:gd name="connsiteY6" fmla="*/ 5484132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3009530 w 7344792"/>
              <a:gd name="connsiteY6" fmla="*/ 4294525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2778710 w 7344792"/>
              <a:gd name="connsiteY6" fmla="*/ 3770742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5940600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2778710 w 7344792"/>
              <a:gd name="connsiteY6" fmla="*/ 3770742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5940600 w 7344792"/>
              <a:gd name="connsiteY1" fmla="*/ 0 h 6858000"/>
              <a:gd name="connsiteX2" fmla="*/ 7344792 w 7344792"/>
              <a:gd name="connsiteY2" fmla="*/ 1853261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2778710 w 7344792"/>
              <a:gd name="connsiteY6" fmla="*/ 3770742 h 6858000"/>
              <a:gd name="connsiteX7" fmla="*/ 0 w 7344792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44792" h="6858000">
                <a:moveTo>
                  <a:pt x="0" y="0"/>
                </a:moveTo>
                <a:lnTo>
                  <a:pt x="5940600" y="0"/>
                </a:lnTo>
                <a:lnTo>
                  <a:pt x="7344792" y="1853261"/>
                </a:lnTo>
                <a:lnTo>
                  <a:pt x="7344792" y="6858000"/>
                </a:lnTo>
                <a:lnTo>
                  <a:pt x="7344792" y="6858000"/>
                </a:lnTo>
                <a:lnTo>
                  <a:pt x="5040345" y="6858000"/>
                </a:lnTo>
                <a:lnTo>
                  <a:pt x="2778710" y="3770742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평행 사변형 20">
            <a:extLst>
              <a:ext uri="{FF2B5EF4-FFF2-40B4-BE49-F238E27FC236}">
                <a16:creationId xmlns:a16="http://schemas.microsoft.com/office/drawing/2014/main" id="{A681F277-E327-D830-7BE5-1B4C2C2DC020}"/>
              </a:ext>
            </a:extLst>
          </p:cNvPr>
          <p:cNvSpPr/>
          <p:nvPr/>
        </p:nvSpPr>
        <p:spPr>
          <a:xfrm flipH="1">
            <a:off x="2974019" y="0"/>
            <a:ext cx="5131294" cy="5459767"/>
          </a:xfrm>
          <a:prstGeom prst="parallelogram">
            <a:avLst>
              <a:gd name="adj" fmla="val 92486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평행 사변형 21">
            <a:extLst>
              <a:ext uri="{FF2B5EF4-FFF2-40B4-BE49-F238E27FC236}">
                <a16:creationId xmlns:a16="http://schemas.microsoft.com/office/drawing/2014/main" id="{8C3D4BF7-508D-22FC-9A08-8359C52CC195}"/>
              </a:ext>
            </a:extLst>
          </p:cNvPr>
          <p:cNvSpPr/>
          <p:nvPr/>
        </p:nvSpPr>
        <p:spPr>
          <a:xfrm flipH="1">
            <a:off x="5788240" y="4882718"/>
            <a:ext cx="2123243" cy="1975282"/>
          </a:xfrm>
          <a:prstGeom prst="parallelogram">
            <a:avLst>
              <a:gd name="adj" fmla="val 92486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각 삼각형 23">
            <a:extLst>
              <a:ext uri="{FF2B5EF4-FFF2-40B4-BE49-F238E27FC236}">
                <a16:creationId xmlns:a16="http://schemas.microsoft.com/office/drawing/2014/main" id="{EF74BE1B-3905-0015-9870-281AFE49B16D}"/>
              </a:ext>
            </a:extLst>
          </p:cNvPr>
          <p:cNvSpPr/>
          <p:nvPr/>
        </p:nvSpPr>
        <p:spPr>
          <a:xfrm>
            <a:off x="1" y="3934691"/>
            <a:ext cx="2974018" cy="2923309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각 삼각형 24">
            <a:extLst>
              <a:ext uri="{FF2B5EF4-FFF2-40B4-BE49-F238E27FC236}">
                <a16:creationId xmlns:a16="http://schemas.microsoft.com/office/drawing/2014/main" id="{BC7F56AE-D0C4-95F2-8727-8CF3600003BC}"/>
              </a:ext>
            </a:extLst>
          </p:cNvPr>
          <p:cNvSpPr/>
          <p:nvPr/>
        </p:nvSpPr>
        <p:spPr>
          <a:xfrm>
            <a:off x="-1" y="6077527"/>
            <a:ext cx="760522" cy="78047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31F1A81E-1CB5-4E8C-1673-A869AF5A1FDF}"/>
              </a:ext>
            </a:extLst>
          </p:cNvPr>
          <p:cNvSpPr/>
          <p:nvPr/>
        </p:nvSpPr>
        <p:spPr>
          <a:xfrm>
            <a:off x="323628" y="2094254"/>
            <a:ext cx="1271258" cy="1271258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CEE88426-0CA3-133D-F0A1-7BCFDC38EC8C}"/>
              </a:ext>
            </a:extLst>
          </p:cNvPr>
          <p:cNvSpPr/>
          <p:nvPr/>
        </p:nvSpPr>
        <p:spPr>
          <a:xfrm>
            <a:off x="836162" y="1525075"/>
            <a:ext cx="650848" cy="650848"/>
          </a:xfrm>
          <a:prstGeom prst="diamond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78DF1A-7967-287E-2DA0-5CF2E5B48739}"/>
              </a:ext>
            </a:extLst>
          </p:cNvPr>
          <p:cNvSpPr txBox="1"/>
          <p:nvPr/>
        </p:nvSpPr>
        <p:spPr>
          <a:xfrm>
            <a:off x="1646066" y="4033246"/>
            <a:ext cx="65798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Microsoft GothicNeo Light" panose="020B0300000101010101" pitchFamily="50" charset="-127"/>
                <a:ea typeface="Microsoft GothicNeo Light" panose="020B0300000101010101" pitchFamily="50" charset="-127"/>
                <a:cs typeface="Microsoft GothicNeo Light" panose="020B0300000101010101" pitchFamily="50" charset="-127"/>
              </a:rPr>
              <a:t>MY PAUL SCHOOL PYTHON BASIC CLASS</a:t>
            </a:r>
          </a:p>
          <a:p>
            <a:r>
              <a:rPr lang="en-US" altLang="ko-KR" sz="1600" dirty="0">
                <a:latin typeface="Microsoft GothicNeo Light" panose="020B0300000101010101" pitchFamily="50" charset="-127"/>
                <a:ea typeface="Microsoft GothicNeo Light" panose="020B0300000101010101" pitchFamily="50" charset="-127"/>
                <a:cs typeface="Microsoft GothicNeo Light" panose="020B0300000101010101" pitchFamily="50" charset="-127"/>
              </a:rPr>
              <a:t>2025 CHOI JAE SEONG</a:t>
            </a:r>
            <a:endParaRPr lang="ko-KR" altLang="en-US" sz="1600" dirty="0">
              <a:latin typeface="Microsoft GothicNeo Light" panose="020B0300000101010101" pitchFamily="50" charset="-127"/>
              <a:ea typeface="Microsoft GothicNeo Light" panose="020B0300000101010101" pitchFamily="50" charset="-127"/>
              <a:cs typeface="Microsoft GothicNeo Light" panose="020B03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C911F2-25BC-FED8-8C3D-D003BA57E829}"/>
              </a:ext>
            </a:extLst>
          </p:cNvPr>
          <p:cNvSpPr txBox="1"/>
          <p:nvPr/>
        </p:nvSpPr>
        <p:spPr>
          <a:xfrm>
            <a:off x="1646066" y="2094254"/>
            <a:ext cx="65798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rgbClr val="98E5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파이썬</a:t>
            </a:r>
            <a:endParaRPr lang="en-US" altLang="ko-KR" sz="6000" dirty="0">
              <a:solidFill>
                <a:srgbClr val="98E5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ko-KR" altLang="en-US" sz="6000" dirty="0">
                <a:solidFill>
                  <a:srgbClr val="44BEA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기초</a:t>
            </a:r>
            <a:r>
              <a:rPr lang="ko-KR" alt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과정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64BFEA72-A8D3-54ED-97E3-FCDD1F5D8CB7}"/>
              </a:ext>
            </a:extLst>
          </p:cNvPr>
          <p:cNvSpPr/>
          <p:nvPr/>
        </p:nvSpPr>
        <p:spPr>
          <a:xfrm>
            <a:off x="1780208" y="1665833"/>
            <a:ext cx="1384448" cy="36933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9DE695"/>
              </a:gs>
              <a:gs pos="100000">
                <a:srgbClr val="37BBA2"/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Impact" panose="020B0806030902050204" pitchFamily="34" charset="0"/>
              </a:rPr>
              <a:t>Week 01</a:t>
            </a:r>
            <a:endParaRPr lang="ko-KR" altLang="en-US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364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3B44B7-C184-BD49-8BDF-EB9DD68F6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0A84AA4B-76B5-7A29-70E1-D7536403330A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AE96A048-6C24-E7F8-B210-0FCE47E42871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671C16B2-5CA3-6D1D-76B1-C25104AC5BCC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B8F99ED4-57F2-FEF9-976C-CFA87DB36638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D884BF7-52A2-3EF2-B53B-A3E5945F0B98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235E2442-8B08-45C7-D071-ED64D1C1F05B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DCAB7057-66E8-71B0-A04B-59A7A3A47845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F20FA596-3BB6-0A82-65C3-AAF949A871AA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4AB77A0D-248E-D50C-3E79-DAD3667E893E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63560F25-3A09-FA4F-8C14-600A708227A5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F85EE1-1984-D0FB-EF22-B7CB69F75E75}"/>
              </a:ext>
            </a:extLst>
          </p:cNvPr>
          <p:cNvSpPr txBox="1"/>
          <p:nvPr/>
        </p:nvSpPr>
        <p:spPr>
          <a:xfrm>
            <a:off x="0" y="137603"/>
            <a:ext cx="943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D27C4A-7CBF-FC12-759D-FBC4913C78F2}"/>
              </a:ext>
            </a:extLst>
          </p:cNvPr>
          <p:cNvSpPr txBox="1"/>
          <p:nvPr/>
        </p:nvSpPr>
        <p:spPr>
          <a:xfrm>
            <a:off x="1289586" y="200033"/>
            <a:ext cx="252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9BDF98-7E47-802C-2B78-62DCC1B7E8F1}"/>
              </a:ext>
            </a:extLst>
          </p:cNvPr>
          <p:cNvSpPr txBox="1"/>
          <p:nvPr/>
        </p:nvSpPr>
        <p:spPr>
          <a:xfrm>
            <a:off x="943360" y="1632094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귀도 반 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로섬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(Guido van Rossum)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이라는 프로그래머가 만든 언어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4FF6751-1250-F534-85D1-4FB40603ED02}"/>
              </a:ext>
            </a:extLst>
          </p:cNvPr>
          <p:cNvSpPr txBox="1"/>
          <p:nvPr/>
        </p:nvSpPr>
        <p:spPr>
          <a:xfrm>
            <a:off x="943358" y="2021992"/>
            <a:ext cx="8289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- 1991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년도에 공식적으로 발표된 언어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C145F7C2-6A7C-77B6-DD86-841FC3454A03}"/>
              </a:ext>
            </a:extLst>
          </p:cNvPr>
          <p:cNvSpPr/>
          <p:nvPr/>
        </p:nvSpPr>
        <p:spPr>
          <a:xfrm>
            <a:off x="639634" y="124940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E7799D-92C7-90E3-B0D4-DB107543232C}"/>
              </a:ext>
            </a:extLst>
          </p:cNvPr>
          <p:cNvSpPr txBox="1"/>
          <p:nvPr/>
        </p:nvSpPr>
        <p:spPr>
          <a:xfrm>
            <a:off x="943358" y="1170429"/>
            <a:ext cx="3016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1F0BD20-1045-754B-CD73-D6E978695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06" y="6522064"/>
            <a:ext cx="1299531" cy="2146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B176230-0649-7A3D-F4E1-AA3601C4788E}"/>
              </a:ext>
            </a:extLst>
          </p:cNvPr>
          <p:cNvSpPr txBox="1"/>
          <p:nvPr/>
        </p:nvSpPr>
        <p:spPr>
          <a:xfrm>
            <a:off x="2370821" y="236749"/>
            <a:ext cx="443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파이썬이란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?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FFA9EA-8415-C1F5-BDD5-3003B0FA44ED}"/>
              </a:ext>
            </a:extLst>
          </p:cNvPr>
          <p:cNvSpPr txBox="1"/>
          <p:nvPr/>
        </p:nvSpPr>
        <p:spPr>
          <a:xfrm>
            <a:off x="943358" y="2424650"/>
            <a:ext cx="101448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파이썬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(Python)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의 사전적인 의미는 비단뱀으로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</a:p>
          <a:p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ko-KR" altLang="en-US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파이썬의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로고를 보면 파란색과 노란색 비단뱀 두 마리가 서로 얽혀 있다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65A2312-9462-77F2-98BD-A38781586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093" y="3270261"/>
            <a:ext cx="4967814" cy="29104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40823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51C4A9-627F-B23F-5E1E-C0ADA9C15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25CBA3BC-8752-B081-6986-F19B74DB44FE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AB982D32-34C3-68F0-B292-F129615AAFF3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7807BCA9-5934-D660-218B-9AF2353F0D13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B9FACCAE-8200-DB21-4EEF-834540AD5AF2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20B82F7-77F1-C47B-5A55-0B63D8446ED2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0093F0A7-C0D5-142B-ACD7-46412CA21214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9E686FAE-9CC6-CC37-9A8B-3ED83EEEA942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EE976273-7EC1-EDDB-6541-638E9B6B90E9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1D666196-AD32-23CE-C471-E3F74810FD72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83BCD6E0-0166-C1EE-8E58-BCE38FBBF2F1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7608B8-03EC-E433-06E7-05B11FCBFE23}"/>
              </a:ext>
            </a:extLst>
          </p:cNvPr>
          <p:cNvSpPr txBox="1"/>
          <p:nvPr/>
        </p:nvSpPr>
        <p:spPr>
          <a:xfrm>
            <a:off x="0" y="137603"/>
            <a:ext cx="943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AAFA6E-9DC9-FF2C-B1C3-0E7003AC88AB}"/>
              </a:ext>
            </a:extLst>
          </p:cNvPr>
          <p:cNvSpPr txBox="1"/>
          <p:nvPr/>
        </p:nvSpPr>
        <p:spPr>
          <a:xfrm>
            <a:off x="1289586" y="200033"/>
            <a:ext cx="252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081C7A-2922-66EC-BAE0-F3FF85668913}"/>
              </a:ext>
            </a:extLst>
          </p:cNvPr>
          <p:cNvSpPr txBox="1"/>
          <p:nvPr/>
        </p:nvSpPr>
        <p:spPr>
          <a:xfrm>
            <a:off x="943360" y="1632094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무료 오픈 소스와 강력한 기능 제공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0224C816-4481-30E0-A35C-A4A91838E0BE}"/>
              </a:ext>
            </a:extLst>
          </p:cNvPr>
          <p:cNvSpPr/>
          <p:nvPr/>
        </p:nvSpPr>
        <p:spPr>
          <a:xfrm>
            <a:off x="639634" y="124940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9AA9AE-0A80-197A-F9B7-2EB47EA9E0FE}"/>
              </a:ext>
            </a:extLst>
          </p:cNvPr>
          <p:cNvSpPr txBox="1"/>
          <p:nvPr/>
        </p:nvSpPr>
        <p:spPr>
          <a:xfrm>
            <a:off x="943358" y="1170429"/>
            <a:ext cx="3016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파이썬의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장점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FEF5335-34BE-2DDF-2C22-91AAD7480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06" y="6522064"/>
            <a:ext cx="1299531" cy="2146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550EA63-CBDA-405F-49FC-1D834048B3DA}"/>
              </a:ext>
            </a:extLst>
          </p:cNvPr>
          <p:cNvSpPr txBox="1"/>
          <p:nvPr/>
        </p:nvSpPr>
        <p:spPr>
          <a:xfrm>
            <a:off x="2370821" y="236749"/>
            <a:ext cx="443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파이썬의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특징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63790E-881D-5DF3-5601-AAB55B8B7F18}"/>
              </a:ext>
            </a:extLst>
          </p:cNvPr>
          <p:cNvSpPr txBox="1"/>
          <p:nvPr/>
        </p:nvSpPr>
        <p:spPr>
          <a:xfrm>
            <a:off x="954833" y="1977599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사용의 용이성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2898C2D-1C2A-316A-9C8F-CDAF7F323389}"/>
              </a:ext>
            </a:extLst>
          </p:cNvPr>
          <p:cNvSpPr txBox="1"/>
          <p:nvPr/>
        </p:nvSpPr>
        <p:spPr>
          <a:xfrm>
            <a:off x="954833" y="2343303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다양하고 강력한 외부 라이브러리 제공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1648C5-1FC1-344C-5EA0-B3101463A4FA}"/>
              </a:ext>
            </a:extLst>
          </p:cNvPr>
          <p:cNvSpPr txBox="1"/>
          <p:nvPr/>
        </p:nvSpPr>
        <p:spPr>
          <a:xfrm>
            <a:off x="954833" y="2688808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강력한 웹 개발 환경 제공</a:t>
            </a:r>
          </a:p>
        </p:txBody>
      </p: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D231F78D-FF38-211D-4530-6E13BE71A1AB}"/>
              </a:ext>
            </a:extLst>
          </p:cNvPr>
          <p:cNvSpPr/>
          <p:nvPr/>
        </p:nvSpPr>
        <p:spPr>
          <a:xfrm>
            <a:off x="651109" y="3648218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F47A08C-D121-C053-C30D-55D8AF169C0D}"/>
              </a:ext>
            </a:extLst>
          </p:cNvPr>
          <p:cNvSpPr txBox="1"/>
          <p:nvPr/>
        </p:nvSpPr>
        <p:spPr>
          <a:xfrm>
            <a:off x="954833" y="3569247"/>
            <a:ext cx="3016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파이썬의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단점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060E80-60A9-F714-FF2B-D9CDA13EF406}"/>
              </a:ext>
            </a:extLst>
          </p:cNvPr>
          <p:cNvSpPr txBox="1"/>
          <p:nvPr/>
        </p:nvSpPr>
        <p:spPr>
          <a:xfrm>
            <a:off x="894471" y="4030912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다른 언어에 비해 실행 속도가 느림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E370C55-150C-C84C-B5FD-45C9D4B34F00}"/>
              </a:ext>
            </a:extLst>
          </p:cNvPr>
          <p:cNvSpPr txBox="1"/>
          <p:nvPr/>
        </p:nvSpPr>
        <p:spPr>
          <a:xfrm>
            <a:off x="894471" y="4400244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모바일 컴퓨팅 분야에 지원이 약함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6128CC-FC63-6107-2E2D-59A08EF7F1CC}"/>
              </a:ext>
            </a:extLst>
          </p:cNvPr>
          <p:cNvSpPr txBox="1"/>
          <p:nvPr/>
        </p:nvSpPr>
        <p:spPr>
          <a:xfrm>
            <a:off x="894471" y="4783902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하드웨어 제어 등과 관련된 부분도 사용하기가 쉽지 않음</a:t>
            </a:r>
          </a:p>
        </p:txBody>
      </p:sp>
    </p:spTree>
    <p:extLst>
      <p:ext uri="{BB962C8B-B14F-4D97-AF65-F5344CB8AC3E}">
        <p14:creationId xmlns:p14="http://schemas.microsoft.com/office/powerpoint/2010/main" val="3818078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61622-B87E-9B0B-CDC5-59A0B49863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54906519-3641-5004-690D-91BBDF5AEF59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5543D6BE-32F0-D510-6972-95375CFAE96F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12CC6FBE-0549-99B8-8620-8F23BA58706A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9605AD2D-2BEE-9DF4-2D99-30247934263B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E02F2AA-3DE0-552B-E86D-087466D97E62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2D773A90-2D52-2D18-7F6A-C325FB26805E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63719FEA-DC91-2906-1715-DD88A071E9DC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7D853F94-5D26-13E4-6E40-5235494E7AC8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2CE75E53-CF51-A28B-97E8-21674298ABB9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0A530208-A6C9-F98D-A955-F756C9E3A11D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561B1A-6C3F-5AB7-E431-4346D2DCF9B7}"/>
              </a:ext>
            </a:extLst>
          </p:cNvPr>
          <p:cNvSpPr txBox="1"/>
          <p:nvPr/>
        </p:nvSpPr>
        <p:spPr>
          <a:xfrm>
            <a:off x="0" y="137603"/>
            <a:ext cx="943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859C5A-5343-48FA-133B-D10AFC942C9A}"/>
              </a:ext>
            </a:extLst>
          </p:cNvPr>
          <p:cNvSpPr txBox="1"/>
          <p:nvPr/>
        </p:nvSpPr>
        <p:spPr>
          <a:xfrm>
            <a:off x="1289586" y="200033"/>
            <a:ext cx="252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90F42A-9581-50FE-6166-D51493BB1DAC}"/>
              </a:ext>
            </a:extLst>
          </p:cNvPr>
          <p:cNvSpPr txBox="1"/>
          <p:nvPr/>
        </p:nvSpPr>
        <p:spPr>
          <a:xfrm>
            <a:off x="943360" y="1632094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파이썬 다운로드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https://www.python.org/downloads/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634106A0-26EA-8346-DAA9-5BF4CA020197}"/>
              </a:ext>
            </a:extLst>
          </p:cNvPr>
          <p:cNvSpPr/>
          <p:nvPr/>
        </p:nvSpPr>
        <p:spPr>
          <a:xfrm>
            <a:off x="639634" y="124940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4AAB5E-0C37-2854-0967-C18D1678B3F5}"/>
              </a:ext>
            </a:extLst>
          </p:cNvPr>
          <p:cNvSpPr txBox="1"/>
          <p:nvPr/>
        </p:nvSpPr>
        <p:spPr>
          <a:xfrm>
            <a:off x="943358" y="1170429"/>
            <a:ext cx="3016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 설치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13FE32-B210-A022-B1A5-95D503015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06" y="6522064"/>
            <a:ext cx="1299531" cy="2146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819AE0B-C853-BD12-626A-E5ED556DE7DE}"/>
              </a:ext>
            </a:extLst>
          </p:cNvPr>
          <p:cNvSpPr txBox="1"/>
          <p:nvPr/>
        </p:nvSpPr>
        <p:spPr>
          <a:xfrm>
            <a:off x="2370821" y="236749"/>
            <a:ext cx="443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파이썬 설치 및 실행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BCF9209F-CE20-E9A5-29C9-DC33E1EF3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903" y="2438400"/>
            <a:ext cx="4953000" cy="19812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9D64D0C-4A79-8195-9102-07B2C5AED1EC}"/>
              </a:ext>
            </a:extLst>
          </p:cNvPr>
          <p:cNvSpPr txBox="1"/>
          <p:nvPr/>
        </p:nvSpPr>
        <p:spPr>
          <a:xfrm>
            <a:off x="1010762" y="4905909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설치시 </a:t>
            </a:r>
            <a:r>
              <a:rPr lang="ko-KR" altLang="en-US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반드시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‘</a:t>
            </a:r>
            <a:r>
              <a:rPr lang="en-US" altLang="ko-KR" dirty="0">
                <a:highlight>
                  <a:srgbClr val="FFFF00"/>
                </a:highligh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Add python.exe to PATH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’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옵션 </a:t>
            </a:r>
            <a:r>
              <a:rPr lang="ko-KR" altLang="en-US" dirty="0">
                <a:solidFill>
                  <a:srgbClr val="FF000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체크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D60966A-704A-4797-E42A-A71F27C1C640}"/>
              </a:ext>
            </a:extLst>
          </p:cNvPr>
          <p:cNvSpPr txBox="1"/>
          <p:nvPr/>
        </p:nvSpPr>
        <p:spPr>
          <a:xfrm>
            <a:off x="1010762" y="5392218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설치 후 </a:t>
            </a: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cmd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‘</a:t>
            </a:r>
            <a:r>
              <a:rPr lang="en-US" altLang="ko-KR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python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’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입력 후 버전 확인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8E8492-0D9F-9713-8E4C-38FC4E4A5DA6}"/>
              </a:ext>
            </a:extLst>
          </p:cNvPr>
          <p:cNvSpPr txBox="1"/>
          <p:nvPr/>
        </p:nvSpPr>
        <p:spPr>
          <a:xfrm>
            <a:off x="1010762" y="5783400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참고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</a:t>
            </a:r>
            <a:r>
              <a:rPr lang="it-IT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5"/>
              </a:rPr>
              <a:t>https://graduationplease.tistory.com/208</a:t>
            </a:r>
            <a:r>
              <a:rPr lang="it-IT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9078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0D6B7C-8D5D-15EF-583D-8420F9248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026412DE-EE53-4F0C-1F83-695AE3303ECD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2087BC89-011C-AF0F-EC72-784C3E275930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3FE3BA42-C304-B627-1224-C8CAF14B2921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BD35491A-5CB6-CF00-99DA-9CD74F58021E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D5CAE2-6ED9-382E-E1D0-C55FF9E25CE8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3C23516-63A5-F32A-E407-465002679D0A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9ADECD54-E2EA-16C0-EB5E-57BF884042F9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DD653717-1FBE-2987-CA36-D93E9B89DB6A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1C133695-423C-BB40-FC70-F9AA21DFC73F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843A0904-B66C-353E-22EC-2C66179C3D05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E44D57-CA87-61BD-3A67-D0BED77140F3}"/>
              </a:ext>
            </a:extLst>
          </p:cNvPr>
          <p:cNvSpPr txBox="1"/>
          <p:nvPr/>
        </p:nvSpPr>
        <p:spPr>
          <a:xfrm>
            <a:off x="0" y="137603"/>
            <a:ext cx="943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25CE8A-B6FD-9455-4D3A-5CBFF9CD196E}"/>
              </a:ext>
            </a:extLst>
          </p:cNvPr>
          <p:cNvSpPr txBox="1"/>
          <p:nvPr/>
        </p:nvSpPr>
        <p:spPr>
          <a:xfrm>
            <a:off x="1289586" y="200033"/>
            <a:ext cx="252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C1399D-543C-80C7-CC74-53FE0F3F3E09}"/>
              </a:ext>
            </a:extLst>
          </p:cNvPr>
          <p:cNvSpPr txBox="1"/>
          <p:nvPr/>
        </p:nvSpPr>
        <p:spPr>
          <a:xfrm>
            <a:off x="943360" y="1632094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참고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</a:t>
            </a:r>
            <a:r>
              <a:rPr lang="it-IT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hlinkClick r:id="rId2"/>
              </a:rPr>
              <a:t>https://graduationplease.tistory.com/208</a:t>
            </a:r>
            <a:r>
              <a:rPr lang="it-IT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4780F5F6-B1D6-C326-8B80-C345EBC1532F}"/>
              </a:ext>
            </a:extLst>
          </p:cNvPr>
          <p:cNvSpPr/>
          <p:nvPr/>
        </p:nvSpPr>
        <p:spPr>
          <a:xfrm>
            <a:off x="639634" y="124940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377616-8A97-88C4-5871-1988FF35A839}"/>
              </a:ext>
            </a:extLst>
          </p:cNvPr>
          <p:cNvSpPr txBox="1"/>
          <p:nvPr/>
        </p:nvSpPr>
        <p:spPr>
          <a:xfrm>
            <a:off x="943358" y="1170429"/>
            <a:ext cx="4599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Jupyter</a:t>
            </a:r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Notebook 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설치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D3D0A1E-2F3A-92E8-0351-F21EDE0E3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06" y="6522064"/>
            <a:ext cx="1299531" cy="2146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B2A2C6C-7077-87BE-0440-433FB87F37D4}"/>
              </a:ext>
            </a:extLst>
          </p:cNvPr>
          <p:cNvSpPr txBox="1"/>
          <p:nvPr/>
        </p:nvSpPr>
        <p:spPr>
          <a:xfrm>
            <a:off x="2370821" y="236749"/>
            <a:ext cx="443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파이썬 설치 및 실행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E82E9C4-F432-627E-2181-3053315A7602}"/>
              </a:ext>
            </a:extLst>
          </p:cNvPr>
          <p:cNvSpPr txBox="1"/>
          <p:nvPr/>
        </p:nvSpPr>
        <p:spPr>
          <a:xfrm>
            <a:off x="943360" y="2145824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프롬프트 창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‘</a:t>
            </a:r>
            <a:r>
              <a:rPr lang="en-US" altLang="ko-KR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pip install </a:t>
            </a:r>
            <a:r>
              <a:rPr lang="en-US" altLang="ko-KR" dirty="0" err="1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jupyter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’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명령어 입력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D242AD4-5015-4A11-1CF4-FB77057AC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492" y="2652530"/>
            <a:ext cx="6783680" cy="373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79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F4755-526C-A4DC-3865-B1AFED7E5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DE7822D9-9C4A-F0A0-9A8C-8DB9B48B02B8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22B6C725-C0FD-115D-4A77-BF95A08ED8D1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8ED8B2E9-F650-ADE4-32A5-A9DF54B4B6CF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C73DA7BD-D20D-05AB-A527-FA35305736F8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73B426B-4D26-91E6-8036-66D5217D1C5D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4CFDC56B-FCCE-1669-7A9E-B883FD1AC86E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2ECAFD8E-06B2-2BC9-03D8-B71A4364B928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B054AA27-70DC-925A-D852-A5FFE718EE54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00E61FA1-FAF4-6815-1DD3-7B40BFEA0E8A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8813DAFE-52F3-F883-E3D4-95FF17A89080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63B967-4BDC-B48B-FC2C-C054361F4FF9}"/>
              </a:ext>
            </a:extLst>
          </p:cNvPr>
          <p:cNvSpPr txBox="1"/>
          <p:nvPr/>
        </p:nvSpPr>
        <p:spPr>
          <a:xfrm>
            <a:off x="0" y="137603"/>
            <a:ext cx="943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997235-6845-3231-F57D-237CD48CFAE3}"/>
              </a:ext>
            </a:extLst>
          </p:cNvPr>
          <p:cNvSpPr txBox="1"/>
          <p:nvPr/>
        </p:nvSpPr>
        <p:spPr>
          <a:xfrm>
            <a:off x="1289586" y="200033"/>
            <a:ext cx="252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파이썬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CE3133-B916-B413-B484-806CFD28E85F}"/>
              </a:ext>
            </a:extLst>
          </p:cNvPr>
          <p:cNvSpPr txBox="1"/>
          <p:nvPr/>
        </p:nvSpPr>
        <p:spPr>
          <a:xfrm>
            <a:off x="943360" y="1632094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Goole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로그인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BF04DE6D-ED37-077D-FF5B-699BF4E87448}"/>
              </a:ext>
            </a:extLst>
          </p:cNvPr>
          <p:cNvSpPr/>
          <p:nvPr/>
        </p:nvSpPr>
        <p:spPr>
          <a:xfrm>
            <a:off x="639634" y="124940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CA60AE-79AA-8178-D761-8D4E28FA834B}"/>
              </a:ext>
            </a:extLst>
          </p:cNvPr>
          <p:cNvSpPr txBox="1"/>
          <p:nvPr/>
        </p:nvSpPr>
        <p:spPr>
          <a:xfrm>
            <a:off x="943358" y="1170429"/>
            <a:ext cx="4599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Google </a:t>
            </a:r>
            <a:r>
              <a:rPr lang="en-US" altLang="ko-KR" sz="2400" dirty="0" err="1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Colab</a:t>
            </a:r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사용해보기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C044D0D-AF4B-0622-EDBD-70C7DDF9B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06" y="6522064"/>
            <a:ext cx="1299531" cy="2146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A5ECF85-F82B-3E91-B35F-842BB8916B62}"/>
              </a:ext>
            </a:extLst>
          </p:cNvPr>
          <p:cNvSpPr txBox="1"/>
          <p:nvPr/>
        </p:nvSpPr>
        <p:spPr>
          <a:xfrm>
            <a:off x="2370821" y="236749"/>
            <a:ext cx="443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파이썬 설치 및 실행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FAA8EC0-D4A9-73BF-7F27-B73ABB994170}"/>
              </a:ext>
            </a:extLst>
          </p:cNvPr>
          <p:cNvSpPr txBox="1"/>
          <p:nvPr/>
        </p:nvSpPr>
        <p:spPr>
          <a:xfrm>
            <a:off x="943360" y="2145824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Goole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’</a:t>
            </a: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Colab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’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검색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2BFFF19-4705-B2B2-7886-08DE3154F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262" y="2659554"/>
            <a:ext cx="7991475" cy="35242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069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345131-4BB2-9828-AE5D-206EC87EF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9BA6FF71-2383-CD39-D53E-4FF0FEE46E95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45417D02-30A1-DA42-7B12-D1844117BA9A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C251328C-36A6-DC96-D0C5-B2F95990FC02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0EF3E725-B2F5-3C61-6866-FD01CEED5CDE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C2F938B-E4AE-3BA5-C707-68632DF3E1D3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E686BCFF-012D-CABF-3419-15DBE912E9BE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E037B4E6-23AE-81D0-9189-0B401C2B727F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1E6D9361-A7C5-6FD2-7A52-6C7A7961B523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9076512E-F96C-43BD-10A4-D61FD7EFFECE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D2A313BB-BB39-8549-C0B7-22C879769E11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1224C3-B579-7E4F-D0E7-22737007C716}"/>
              </a:ext>
            </a:extLst>
          </p:cNvPr>
          <p:cNvSpPr txBox="1"/>
          <p:nvPr/>
        </p:nvSpPr>
        <p:spPr>
          <a:xfrm>
            <a:off x="2325949" y="2828835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81DAD6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Question?</a:t>
            </a:r>
            <a:endParaRPr lang="ko-KR" altLang="en-US" sz="7200" dirty="0">
              <a:solidFill>
                <a:srgbClr val="81DAD6"/>
              </a:solidFill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7467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70593-75E7-55F6-E8FA-F2DB481BF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9225EF3-205D-D378-0510-F5C62D638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49" y="210033"/>
            <a:ext cx="11412701" cy="6437934"/>
          </a:xfrm>
          <a:prstGeom prst="rect">
            <a:avLst/>
          </a:prstGeom>
        </p:spPr>
      </p:pic>
      <p:sp>
        <p:nvSpPr>
          <p:cNvPr id="25" name="직각 삼각형 24">
            <a:extLst>
              <a:ext uri="{FF2B5EF4-FFF2-40B4-BE49-F238E27FC236}">
                <a16:creationId xmlns:a16="http://schemas.microsoft.com/office/drawing/2014/main" id="{F5D4F206-4BB5-2D0C-6D9E-42ED1306359D}"/>
              </a:ext>
            </a:extLst>
          </p:cNvPr>
          <p:cNvSpPr/>
          <p:nvPr/>
        </p:nvSpPr>
        <p:spPr>
          <a:xfrm>
            <a:off x="-1" y="6077527"/>
            <a:ext cx="760522" cy="78047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노트북으로 코딩을 하고 있는 안경을 쓴 여성 개발자, 프로그래머 일러스트 | 유토이미지 | 상세페이지 | 베이직샵 | 일러스트 |  22348614">
            <a:extLst>
              <a:ext uri="{FF2B5EF4-FFF2-40B4-BE49-F238E27FC236}">
                <a16:creationId xmlns:a16="http://schemas.microsoft.com/office/drawing/2014/main" id="{983B236E-5A72-A792-4BF1-DF8769BC4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6964" y="4754966"/>
            <a:ext cx="2381249" cy="1585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892E9F-9108-1CA8-DE96-F44160ADE5B0}"/>
              </a:ext>
            </a:extLst>
          </p:cNvPr>
          <p:cNvSpPr txBox="1"/>
          <p:nvPr/>
        </p:nvSpPr>
        <p:spPr>
          <a:xfrm>
            <a:off x="1004567" y="1120421"/>
            <a:ext cx="4188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98E596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Chapter 01</a:t>
            </a:r>
            <a:endParaRPr lang="ko-KR" altLang="en-US" sz="4000" dirty="0">
              <a:solidFill>
                <a:srgbClr val="98E596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88246B-8223-92C4-D36B-0A89A7F86D26}"/>
              </a:ext>
            </a:extLst>
          </p:cNvPr>
          <p:cNvSpPr txBox="1"/>
          <p:nvPr/>
        </p:nvSpPr>
        <p:spPr>
          <a:xfrm>
            <a:off x="1004567" y="1837185"/>
            <a:ext cx="41888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파이썬 </a:t>
            </a:r>
            <a:r>
              <a:rPr lang="ko-KR" altLang="en-US" sz="4800" dirty="0" err="1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비긴즈</a:t>
            </a:r>
            <a:endParaRPr lang="ko-KR" altLang="en-US" sz="4800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9661A2-5B1C-C2C4-5A2B-0EEAB2450C8F}"/>
              </a:ext>
            </a:extLst>
          </p:cNvPr>
          <p:cNvSpPr txBox="1"/>
          <p:nvPr/>
        </p:nvSpPr>
        <p:spPr>
          <a:xfrm>
            <a:off x="1004567" y="5517877"/>
            <a:ext cx="74661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본 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강의교안에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사용된 일부 그림의 저작권은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우재남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과 </a:t>
            </a:r>
            <a:r>
              <a:rPr lang="ko-KR" alt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한빛아카데미㈜</a:t>
            </a:r>
            <a:r>
              <a:rPr lang="ko-KR" alt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에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있습니다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D6C5EB-B2C8-C582-854F-C5518D11D53B}"/>
              </a:ext>
            </a:extLst>
          </p:cNvPr>
          <p:cNvSpPr txBox="1"/>
          <p:nvPr/>
        </p:nvSpPr>
        <p:spPr>
          <a:xfrm>
            <a:off x="1004566" y="5850020"/>
            <a:ext cx="79923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본 자료에는 인터넷에서 다운받아 사용한 그림이나 수식들이 일부 있으니 학습 외 다른 용도로 사용하거나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외부로 유출을 금해주시기 바랍니다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893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2CD4D-2800-2A45-C3AD-0D5D3B329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잘린 대각선 방향 모서리 4">
            <a:extLst>
              <a:ext uri="{FF2B5EF4-FFF2-40B4-BE49-F238E27FC236}">
                <a16:creationId xmlns:a16="http://schemas.microsoft.com/office/drawing/2014/main" id="{A5912134-8679-68AA-E771-269B9683F5F7}"/>
              </a:ext>
            </a:extLst>
          </p:cNvPr>
          <p:cNvSpPr/>
          <p:nvPr/>
        </p:nvSpPr>
        <p:spPr>
          <a:xfrm>
            <a:off x="8990679" y="0"/>
            <a:ext cx="3201320" cy="2512381"/>
          </a:xfrm>
          <a:custGeom>
            <a:avLst/>
            <a:gdLst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2359289 w 7344792"/>
              <a:gd name="connsiteY5" fmla="*/ 6858000 h 6858000"/>
              <a:gd name="connsiteX6" fmla="*/ 0 w 7344792"/>
              <a:gd name="connsiteY6" fmla="*/ 4498711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2359289 w 7344792"/>
              <a:gd name="connsiteY5" fmla="*/ 6858000 h 6858000"/>
              <a:gd name="connsiteX6" fmla="*/ 1402672 w 7344792"/>
              <a:gd name="connsiteY6" fmla="*/ 5484132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1402672 w 7344792"/>
              <a:gd name="connsiteY6" fmla="*/ 5484132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3009530 w 7344792"/>
              <a:gd name="connsiteY6" fmla="*/ 4294525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4985503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2778710 w 7344792"/>
              <a:gd name="connsiteY6" fmla="*/ 3770742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5940600 w 7344792"/>
              <a:gd name="connsiteY1" fmla="*/ 0 h 6858000"/>
              <a:gd name="connsiteX2" fmla="*/ 7344792 w 7344792"/>
              <a:gd name="connsiteY2" fmla="*/ 2359289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2778710 w 7344792"/>
              <a:gd name="connsiteY6" fmla="*/ 3770742 h 6858000"/>
              <a:gd name="connsiteX7" fmla="*/ 0 w 7344792"/>
              <a:gd name="connsiteY7" fmla="*/ 0 h 6858000"/>
              <a:gd name="connsiteX0" fmla="*/ 0 w 7344792"/>
              <a:gd name="connsiteY0" fmla="*/ 0 h 6858000"/>
              <a:gd name="connsiteX1" fmla="*/ 5940600 w 7344792"/>
              <a:gd name="connsiteY1" fmla="*/ 0 h 6858000"/>
              <a:gd name="connsiteX2" fmla="*/ 7344792 w 7344792"/>
              <a:gd name="connsiteY2" fmla="*/ 1853261 h 6858000"/>
              <a:gd name="connsiteX3" fmla="*/ 7344792 w 7344792"/>
              <a:gd name="connsiteY3" fmla="*/ 6858000 h 6858000"/>
              <a:gd name="connsiteX4" fmla="*/ 7344792 w 7344792"/>
              <a:gd name="connsiteY4" fmla="*/ 6858000 h 6858000"/>
              <a:gd name="connsiteX5" fmla="*/ 5040345 w 7344792"/>
              <a:gd name="connsiteY5" fmla="*/ 6858000 h 6858000"/>
              <a:gd name="connsiteX6" fmla="*/ 2778710 w 7344792"/>
              <a:gd name="connsiteY6" fmla="*/ 3770742 h 6858000"/>
              <a:gd name="connsiteX7" fmla="*/ 0 w 7344792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44792" h="6858000">
                <a:moveTo>
                  <a:pt x="0" y="0"/>
                </a:moveTo>
                <a:lnTo>
                  <a:pt x="5940600" y="0"/>
                </a:lnTo>
                <a:lnTo>
                  <a:pt x="7344792" y="1853261"/>
                </a:lnTo>
                <a:lnTo>
                  <a:pt x="7344792" y="6858000"/>
                </a:lnTo>
                <a:lnTo>
                  <a:pt x="7344792" y="6858000"/>
                </a:lnTo>
                <a:lnTo>
                  <a:pt x="5040345" y="6858000"/>
                </a:lnTo>
                <a:lnTo>
                  <a:pt x="2778710" y="3770742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평행 사변형 20">
            <a:extLst>
              <a:ext uri="{FF2B5EF4-FFF2-40B4-BE49-F238E27FC236}">
                <a16:creationId xmlns:a16="http://schemas.microsoft.com/office/drawing/2014/main" id="{53A3263D-2CF0-758B-1126-F278913E67A7}"/>
              </a:ext>
            </a:extLst>
          </p:cNvPr>
          <p:cNvSpPr/>
          <p:nvPr/>
        </p:nvSpPr>
        <p:spPr>
          <a:xfrm flipH="1">
            <a:off x="8504807" y="0"/>
            <a:ext cx="1207363" cy="1038687"/>
          </a:xfrm>
          <a:prstGeom prst="parallelogram">
            <a:avLst>
              <a:gd name="adj" fmla="val 92486"/>
            </a:avLst>
          </a:prstGeom>
          <a:solidFill>
            <a:srgbClr val="B5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평행 사변형 21">
            <a:extLst>
              <a:ext uri="{FF2B5EF4-FFF2-40B4-BE49-F238E27FC236}">
                <a16:creationId xmlns:a16="http://schemas.microsoft.com/office/drawing/2014/main" id="{DF1A4ABC-0C82-591E-2417-156EF0768D98}"/>
              </a:ext>
            </a:extLst>
          </p:cNvPr>
          <p:cNvSpPr/>
          <p:nvPr/>
        </p:nvSpPr>
        <p:spPr>
          <a:xfrm flipH="1">
            <a:off x="550416" y="4012707"/>
            <a:ext cx="2900778" cy="2852952"/>
          </a:xfrm>
          <a:prstGeom prst="parallelogram">
            <a:avLst>
              <a:gd name="adj" fmla="val 92486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각 삼각형 23">
            <a:extLst>
              <a:ext uri="{FF2B5EF4-FFF2-40B4-BE49-F238E27FC236}">
                <a16:creationId xmlns:a16="http://schemas.microsoft.com/office/drawing/2014/main" id="{D3133128-3891-8349-9323-7573AFE6F2E9}"/>
              </a:ext>
            </a:extLst>
          </p:cNvPr>
          <p:cNvSpPr/>
          <p:nvPr/>
        </p:nvSpPr>
        <p:spPr>
          <a:xfrm>
            <a:off x="1" y="3598215"/>
            <a:ext cx="2974018" cy="325978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각 삼각형 24">
            <a:extLst>
              <a:ext uri="{FF2B5EF4-FFF2-40B4-BE49-F238E27FC236}">
                <a16:creationId xmlns:a16="http://schemas.microsoft.com/office/drawing/2014/main" id="{E82594B4-F3D0-0885-3B7A-4ECC22640BA2}"/>
              </a:ext>
            </a:extLst>
          </p:cNvPr>
          <p:cNvSpPr/>
          <p:nvPr/>
        </p:nvSpPr>
        <p:spPr>
          <a:xfrm>
            <a:off x="-1" y="6077527"/>
            <a:ext cx="760522" cy="78047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E72107FC-F6C7-7652-037E-93A22F3B909E}"/>
              </a:ext>
            </a:extLst>
          </p:cNvPr>
          <p:cNvSpPr/>
          <p:nvPr/>
        </p:nvSpPr>
        <p:spPr>
          <a:xfrm>
            <a:off x="949036" y="1172860"/>
            <a:ext cx="1271258" cy="1271258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10FB7C8C-F575-B175-99F0-CEC53DF753A6}"/>
              </a:ext>
            </a:extLst>
          </p:cNvPr>
          <p:cNvSpPr/>
          <p:nvPr/>
        </p:nvSpPr>
        <p:spPr>
          <a:xfrm>
            <a:off x="1584665" y="1171641"/>
            <a:ext cx="650848" cy="650848"/>
          </a:xfrm>
          <a:prstGeom prst="diamond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6191E6-5392-18F3-ADC1-03333944E6E4}"/>
              </a:ext>
            </a:extLst>
          </p:cNvPr>
          <p:cNvSpPr txBox="1"/>
          <p:nvPr/>
        </p:nvSpPr>
        <p:spPr>
          <a:xfrm>
            <a:off x="1910089" y="1142909"/>
            <a:ext cx="37272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51B8B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CONTENTS</a:t>
            </a:r>
            <a:endParaRPr lang="ko-KR" altLang="en-US" sz="4000" dirty="0">
              <a:solidFill>
                <a:srgbClr val="51B8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6" name="다이아몬드 5">
            <a:extLst>
              <a:ext uri="{FF2B5EF4-FFF2-40B4-BE49-F238E27FC236}">
                <a16:creationId xmlns:a16="http://schemas.microsoft.com/office/drawing/2014/main" id="{1BA3B8D3-C39D-DC66-A063-01A3AA4BF2AC}"/>
              </a:ext>
            </a:extLst>
          </p:cNvPr>
          <p:cNvSpPr/>
          <p:nvPr/>
        </p:nvSpPr>
        <p:spPr>
          <a:xfrm>
            <a:off x="2000279" y="2586988"/>
            <a:ext cx="271622" cy="271622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각 삼각형 3">
            <a:extLst>
              <a:ext uri="{FF2B5EF4-FFF2-40B4-BE49-F238E27FC236}">
                <a16:creationId xmlns:a16="http://schemas.microsoft.com/office/drawing/2014/main" id="{EB331082-ED62-41E0-0526-ED86E534AEE4}"/>
              </a:ext>
            </a:extLst>
          </p:cNvPr>
          <p:cNvSpPr/>
          <p:nvPr/>
        </p:nvSpPr>
        <p:spPr>
          <a:xfrm flipH="1">
            <a:off x="5415378" y="0"/>
            <a:ext cx="6776621" cy="6858000"/>
          </a:xfrm>
          <a:prstGeom prst="rtTriangl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88F318-C09E-8D9F-7DE9-4C87E36CC7E0}"/>
              </a:ext>
            </a:extLst>
          </p:cNvPr>
          <p:cNvSpPr txBox="1"/>
          <p:nvPr/>
        </p:nvSpPr>
        <p:spPr>
          <a:xfrm>
            <a:off x="2271901" y="2487771"/>
            <a:ext cx="3986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프로그래밍 언어</a:t>
            </a: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EB0E6E9E-1377-C47C-4DC5-3F68055621DB}"/>
              </a:ext>
            </a:extLst>
          </p:cNvPr>
          <p:cNvSpPr/>
          <p:nvPr/>
        </p:nvSpPr>
        <p:spPr>
          <a:xfrm>
            <a:off x="2000279" y="3139479"/>
            <a:ext cx="271622" cy="271622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B8CE82-E9F8-4FCC-27EB-0F3A9073B932}"/>
              </a:ext>
            </a:extLst>
          </p:cNvPr>
          <p:cNvSpPr txBox="1"/>
          <p:nvPr/>
        </p:nvSpPr>
        <p:spPr>
          <a:xfrm>
            <a:off x="2280779" y="3053864"/>
            <a:ext cx="3986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파이썬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B00C0F-A0FF-B858-A625-113D91BB87A9}"/>
              </a:ext>
            </a:extLst>
          </p:cNvPr>
          <p:cNvSpPr txBox="1"/>
          <p:nvPr/>
        </p:nvSpPr>
        <p:spPr>
          <a:xfrm>
            <a:off x="2120978" y="3524407"/>
            <a:ext cx="2832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-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파이썬이란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?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B70DCA-4D5F-A8E0-756C-BDFD6A62027F}"/>
              </a:ext>
            </a:extLst>
          </p:cNvPr>
          <p:cNvSpPr txBox="1"/>
          <p:nvPr/>
        </p:nvSpPr>
        <p:spPr>
          <a:xfrm>
            <a:off x="2120978" y="3929680"/>
            <a:ext cx="2832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-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파이썬 설치 및 실행</a:t>
            </a:r>
          </a:p>
        </p:txBody>
      </p:sp>
    </p:spTree>
    <p:extLst>
      <p:ext uri="{BB962C8B-B14F-4D97-AF65-F5344CB8AC3E}">
        <p14:creationId xmlns:p14="http://schemas.microsoft.com/office/powerpoint/2010/main" val="76383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D8967-33E3-2CFC-52E3-C8A02F1AB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각 삼각형 24">
            <a:extLst>
              <a:ext uri="{FF2B5EF4-FFF2-40B4-BE49-F238E27FC236}">
                <a16:creationId xmlns:a16="http://schemas.microsoft.com/office/drawing/2014/main" id="{AECDD8F4-2DFE-B3CE-58FD-E5061DD8DFA2}"/>
              </a:ext>
            </a:extLst>
          </p:cNvPr>
          <p:cNvSpPr/>
          <p:nvPr/>
        </p:nvSpPr>
        <p:spPr>
          <a:xfrm>
            <a:off x="-1" y="6077527"/>
            <a:ext cx="760522" cy="78047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4045462-7318-E981-7AE1-9CEF54262349}"/>
              </a:ext>
            </a:extLst>
          </p:cNvPr>
          <p:cNvSpPr/>
          <p:nvPr/>
        </p:nvSpPr>
        <p:spPr>
          <a:xfrm>
            <a:off x="391357" y="210845"/>
            <a:ext cx="11409286" cy="6436310"/>
          </a:xfrm>
          <a:prstGeom prst="roundRect">
            <a:avLst>
              <a:gd name="adj" fmla="val 10046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2917A2C-1CCA-091D-443A-C45921ADD6D1}"/>
              </a:ext>
            </a:extLst>
          </p:cNvPr>
          <p:cNvSpPr/>
          <p:nvPr/>
        </p:nvSpPr>
        <p:spPr>
          <a:xfrm>
            <a:off x="537839" y="326254"/>
            <a:ext cx="11116322" cy="6205491"/>
          </a:xfrm>
          <a:prstGeom prst="roundRect">
            <a:avLst>
              <a:gd name="adj" fmla="val 91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8E4818-5B25-1145-7DDA-9C3BBC9A327F}"/>
              </a:ext>
            </a:extLst>
          </p:cNvPr>
          <p:cNvSpPr txBox="1"/>
          <p:nvPr/>
        </p:nvSpPr>
        <p:spPr>
          <a:xfrm>
            <a:off x="4001565" y="2305614"/>
            <a:ext cx="4188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accent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01</a:t>
            </a:r>
            <a:endParaRPr lang="ko-KR" altLang="en-US" sz="4000" dirty="0">
              <a:solidFill>
                <a:schemeClr val="accent2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87006D-8390-3593-1A71-13EAFF530AC6}"/>
              </a:ext>
            </a:extLst>
          </p:cNvPr>
          <p:cNvSpPr txBox="1"/>
          <p:nvPr/>
        </p:nvSpPr>
        <p:spPr>
          <a:xfrm>
            <a:off x="2607771" y="3013500"/>
            <a:ext cx="6976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프로그래밍 언어</a:t>
            </a:r>
          </a:p>
        </p:txBody>
      </p:sp>
    </p:spTree>
    <p:extLst>
      <p:ext uri="{BB962C8B-B14F-4D97-AF65-F5344CB8AC3E}">
        <p14:creationId xmlns:p14="http://schemas.microsoft.com/office/powerpoint/2010/main" val="69937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29AEC-8727-96F6-C12A-AEBC536C9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8DE813CC-C500-983B-32E7-C203ABF80745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7BCEC7F3-5F02-2B85-45A3-1FAE6E1EE203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8B279131-95BA-D49B-1FFD-9AC824777F35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9EB91CA4-D986-8362-5F52-ECC2030B33F6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9A79BB5-6D1E-4EC0-3381-75D01D8F46C3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A6C4E572-3E99-059C-6B78-5628A8D0F3BC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B1251E69-51E2-AE61-7605-FED03FDCE3CC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EDDD875F-9F5D-991A-97D6-53D17023374B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FA32F439-1A7C-5F3E-FCF1-C128F612771D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CC2F89C7-033C-C1E1-C236-10BA6C810AD5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AE395C-B160-F12F-FBBA-A736C0F3458D}"/>
              </a:ext>
            </a:extLst>
          </p:cNvPr>
          <p:cNvSpPr txBox="1"/>
          <p:nvPr/>
        </p:nvSpPr>
        <p:spPr>
          <a:xfrm>
            <a:off x="0" y="137603"/>
            <a:ext cx="943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915227-B751-1AA5-8F1F-7A6E4CB45660}"/>
              </a:ext>
            </a:extLst>
          </p:cNvPr>
          <p:cNvSpPr txBox="1"/>
          <p:nvPr/>
        </p:nvSpPr>
        <p:spPr>
          <a:xfrm>
            <a:off x="1289586" y="200033"/>
            <a:ext cx="252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프로그래밍 언어</a:t>
            </a:r>
            <a:endParaRPr lang="ko-KR" altLang="en-US" sz="2400" dirty="0">
              <a:solidFill>
                <a:srgbClr val="51B8B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4F684D-FD41-E4EC-FAD0-0185F38104C1}"/>
              </a:ext>
            </a:extLst>
          </p:cNvPr>
          <p:cNvSpPr txBox="1"/>
          <p:nvPr/>
        </p:nvSpPr>
        <p:spPr>
          <a:xfrm>
            <a:off x="943360" y="1632094"/>
            <a:ext cx="5535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컴퓨터와 스마트폰에 있는 많은 소프트웨어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E7794E-830A-318E-C4F6-1A51BDB942A5}"/>
              </a:ext>
            </a:extLst>
          </p:cNvPr>
          <p:cNvSpPr txBox="1"/>
          <p:nvPr/>
        </p:nvSpPr>
        <p:spPr>
          <a:xfrm>
            <a:off x="943358" y="2007465"/>
            <a:ext cx="8289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YouTube,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메시지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en-US" altLang="ko-KR" dirty="0" err="1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Kakaotalk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Excel,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한글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Chrome,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메모장 등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3762533B-FA40-F322-927D-D65B484A2DA6}"/>
              </a:ext>
            </a:extLst>
          </p:cNvPr>
          <p:cNvSpPr/>
          <p:nvPr/>
        </p:nvSpPr>
        <p:spPr>
          <a:xfrm>
            <a:off x="639634" y="124940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F68216-DE8C-0C38-AE7F-B9E2C8AD6423}"/>
              </a:ext>
            </a:extLst>
          </p:cNvPr>
          <p:cNvSpPr txBox="1"/>
          <p:nvPr/>
        </p:nvSpPr>
        <p:spPr>
          <a:xfrm>
            <a:off x="943358" y="1170429"/>
            <a:ext cx="3016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Program</a:t>
            </a:r>
            <a:endParaRPr lang="ko-KR" altLang="en-US" sz="2400" dirty="0">
              <a:solidFill>
                <a:srgbClr val="51B8B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F77A88C-FCB7-5D9D-087F-F4BBA8596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06" y="6522064"/>
            <a:ext cx="1299531" cy="2146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8974CEC-4601-99DE-7698-71B1D13C4958}"/>
              </a:ext>
            </a:extLst>
          </p:cNvPr>
          <p:cNvSpPr txBox="1"/>
          <p:nvPr/>
        </p:nvSpPr>
        <p:spPr>
          <a:xfrm>
            <a:off x="3495140" y="245627"/>
            <a:ext cx="443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프로그램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프로그래밍 언어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프로그래머</a:t>
            </a:r>
          </a:p>
        </p:txBody>
      </p:sp>
      <p:sp>
        <p:nvSpPr>
          <p:cNvPr id="30" name="다이아몬드 29">
            <a:extLst>
              <a:ext uri="{FF2B5EF4-FFF2-40B4-BE49-F238E27FC236}">
                <a16:creationId xmlns:a16="http://schemas.microsoft.com/office/drawing/2014/main" id="{898BBE2C-64DD-3665-E9EF-A65F70C22FC9}"/>
              </a:ext>
            </a:extLst>
          </p:cNvPr>
          <p:cNvSpPr/>
          <p:nvPr/>
        </p:nvSpPr>
        <p:spPr>
          <a:xfrm>
            <a:off x="639634" y="309641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522294-C333-1F9A-D8E2-BD13D4649101}"/>
              </a:ext>
            </a:extLst>
          </p:cNvPr>
          <p:cNvSpPr txBox="1"/>
          <p:nvPr/>
        </p:nvSpPr>
        <p:spPr>
          <a:xfrm>
            <a:off x="943358" y="3017439"/>
            <a:ext cx="79856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프로그램</a:t>
            </a:r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프로그래밍 언어</a:t>
            </a:r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프로그래머의 관계</a:t>
            </a:r>
          </a:p>
        </p:txBody>
      </p:sp>
      <p:pic>
        <p:nvPicPr>
          <p:cNvPr id="1025" name="그림 1024">
            <a:extLst>
              <a:ext uri="{FF2B5EF4-FFF2-40B4-BE49-F238E27FC236}">
                <a16:creationId xmlns:a16="http://schemas.microsoft.com/office/drawing/2014/main" id="{1EF1FD55-8C4E-248A-A99C-ED9343C4E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523" y="3809733"/>
            <a:ext cx="7702585" cy="189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5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2A134-01CB-96EA-D3F1-B08102E6B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6838DD0A-F779-6EA0-1F9E-EDBC8F9E52F9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7A7CEB3F-C73B-8338-BA4B-6EA5820DD7A1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6EC2525B-86D1-77D8-1901-5B6126A84D3E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BA13FA8C-DE7F-DDB8-A1DA-D2DB29DA03E2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355D866-EA18-D336-2566-F7AE17AC46C3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7BC7CA81-0919-1FB7-9270-121F442268CD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EBAF9E51-0B8F-0659-25D2-B0029CD40114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8A160000-AD6C-91B5-94F6-19CC5DC53EBB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80D3F23E-3B1D-B0AF-0A61-4B8D73F94FBC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A0F837DC-9524-DF66-51FE-A22B3FC60AB1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F6CD45-664C-8827-5D3B-DA05D74ED25D}"/>
              </a:ext>
            </a:extLst>
          </p:cNvPr>
          <p:cNvSpPr txBox="1"/>
          <p:nvPr/>
        </p:nvSpPr>
        <p:spPr>
          <a:xfrm>
            <a:off x="0" y="137603"/>
            <a:ext cx="943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1C6381-33E7-B39E-9F55-5B447182C610}"/>
              </a:ext>
            </a:extLst>
          </p:cNvPr>
          <p:cNvSpPr txBox="1"/>
          <p:nvPr/>
        </p:nvSpPr>
        <p:spPr>
          <a:xfrm>
            <a:off x="1289586" y="200033"/>
            <a:ext cx="252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프로그래밍 언어</a:t>
            </a:r>
            <a:endParaRPr lang="ko-KR" altLang="en-US" sz="2400" dirty="0">
              <a:solidFill>
                <a:srgbClr val="51B8B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0CCB39-76DE-43B9-A1BE-AF7357BDF322}"/>
              </a:ext>
            </a:extLst>
          </p:cNvPr>
          <p:cNvSpPr txBox="1"/>
          <p:nvPr/>
        </p:nvSpPr>
        <p:spPr>
          <a:xfrm>
            <a:off x="943360" y="1632094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소스 코드를 실행 가능한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기계어로 일괄 번역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한 후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번역이 완료된 파일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(*.exe, *.class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등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을 실행하는 언어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8F713C-5E94-B314-5D56-1E54F72212C8}"/>
              </a:ext>
            </a:extLst>
          </p:cNvPr>
          <p:cNvSpPr txBox="1"/>
          <p:nvPr/>
        </p:nvSpPr>
        <p:spPr>
          <a:xfrm>
            <a:off x="943358" y="2179585"/>
            <a:ext cx="8289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대표적인 컴파일러 언어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C, C++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등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F7A1B98F-DEC8-F53C-7670-785CD1A20679}"/>
              </a:ext>
            </a:extLst>
          </p:cNvPr>
          <p:cNvSpPr/>
          <p:nvPr/>
        </p:nvSpPr>
        <p:spPr>
          <a:xfrm>
            <a:off x="639634" y="124940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6B5E5-2F11-080D-776B-F32DCB193C66}"/>
              </a:ext>
            </a:extLst>
          </p:cNvPr>
          <p:cNvSpPr txBox="1"/>
          <p:nvPr/>
        </p:nvSpPr>
        <p:spPr>
          <a:xfrm>
            <a:off x="943358" y="1170429"/>
            <a:ext cx="3016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Compiler 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언어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86DB96F-4D8E-6CBA-E9A8-D83604D4B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06" y="6522064"/>
            <a:ext cx="1299531" cy="2146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50C082D-CCEF-0BBE-9DAD-78DB5C977B85}"/>
              </a:ext>
            </a:extLst>
          </p:cNvPr>
          <p:cNvSpPr txBox="1"/>
          <p:nvPr/>
        </p:nvSpPr>
        <p:spPr>
          <a:xfrm>
            <a:off x="3495140" y="245627"/>
            <a:ext cx="443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프로그래밍 언어의 분류</a:t>
            </a:r>
          </a:p>
        </p:txBody>
      </p:sp>
      <p:sp>
        <p:nvSpPr>
          <p:cNvPr id="30" name="다이아몬드 29">
            <a:extLst>
              <a:ext uri="{FF2B5EF4-FFF2-40B4-BE49-F238E27FC236}">
                <a16:creationId xmlns:a16="http://schemas.microsoft.com/office/drawing/2014/main" id="{DBA2649F-B4B2-8F28-DF33-4790593C7713}"/>
              </a:ext>
            </a:extLst>
          </p:cNvPr>
          <p:cNvSpPr/>
          <p:nvPr/>
        </p:nvSpPr>
        <p:spPr>
          <a:xfrm>
            <a:off x="639634" y="3572097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E0F2FD0-ECE5-C3EC-260A-5CA07B77CDE0}"/>
              </a:ext>
            </a:extLst>
          </p:cNvPr>
          <p:cNvSpPr txBox="1"/>
          <p:nvPr/>
        </p:nvSpPr>
        <p:spPr>
          <a:xfrm>
            <a:off x="943358" y="3493126"/>
            <a:ext cx="79856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Script 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언어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3B7375-0A18-8768-C7CF-B9A3B8391BD2}"/>
              </a:ext>
            </a:extLst>
          </p:cNvPr>
          <p:cNvSpPr txBox="1"/>
          <p:nvPr/>
        </p:nvSpPr>
        <p:spPr>
          <a:xfrm>
            <a:off x="943360" y="3961853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소스 코드를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한 줄씩 읽어서 실행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하는 언어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BF37CAA-366A-81A3-FF1A-B93E54A2036A}"/>
              </a:ext>
            </a:extLst>
          </p:cNvPr>
          <p:cNvSpPr txBox="1"/>
          <p:nvPr/>
        </p:nvSpPr>
        <p:spPr>
          <a:xfrm>
            <a:off x="943358" y="4742787"/>
            <a:ext cx="8289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대표적인 스크립트 언어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</a:t>
            </a:r>
            <a:r>
              <a:rPr lang="en-US" altLang="ko-KR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Python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JavaScript, Perl, Ruby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등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6FBA3F-5C05-4C3F-18F3-CBA04B1E6899}"/>
              </a:ext>
            </a:extLst>
          </p:cNvPr>
          <p:cNvSpPr txBox="1"/>
          <p:nvPr/>
        </p:nvSpPr>
        <p:spPr>
          <a:xfrm>
            <a:off x="872028" y="2752697"/>
            <a:ext cx="9683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accent2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컴파일</a:t>
            </a:r>
            <a:r>
              <a:rPr lang="en-US" altLang="ko-KR" dirty="0">
                <a:solidFill>
                  <a:schemeClr val="accent2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</a:t>
            </a:r>
            <a:r>
              <a:rPr lang="ko-KR" altLang="en-US" dirty="0">
                <a:solidFill>
                  <a:schemeClr val="accent2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소스 코드를 기계어로 번역하는 과정</a:t>
            </a:r>
            <a:endParaRPr lang="en-US" altLang="ko-KR" dirty="0">
              <a:solidFill>
                <a:schemeClr val="accent2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903BB9-B3B3-4011-2AB2-DB30EBB01873}"/>
              </a:ext>
            </a:extLst>
          </p:cNvPr>
          <p:cNvSpPr txBox="1"/>
          <p:nvPr/>
        </p:nvSpPr>
        <p:spPr>
          <a:xfrm>
            <a:off x="943360" y="4356186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별도의 실행파일이 생성되지 않음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5C0F0A9-D204-EF26-7101-EC983833C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687" y="3553212"/>
            <a:ext cx="4761092" cy="214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063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20DB4-4788-63C3-467B-C661B44A0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41B88775-8DBD-7835-E858-DD6AEF464FDD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E68B729D-D2CD-8FC5-919E-81178DA66ED2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52ECA585-70B8-1A69-4A49-B2BEFA6F3310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12991D5A-FFD8-251C-DD1D-C61ED5251097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EB8E69A-6AE2-283D-50B7-CC17FC511596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4AED5FDC-74D4-EF60-A460-7287B04897C2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789651FE-9E08-424D-D221-9230F1C96A78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1F8F2111-6997-FBCA-03FF-56C113E96C4A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3A46B491-7A3D-5F7C-512D-3D2C8DC20075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795B1F4F-798A-672D-CEC5-DC863FA6C4EC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4D0ADD-0EC1-0F62-86D8-DA1F9FC6529A}"/>
              </a:ext>
            </a:extLst>
          </p:cNvPr>
          <p:cNvSpPr txBox="1"/>
          <p:nvPr/>
        </p:nvSpPr>
        <p:spPr>
          <a:xfrm>
            <a:off x="0" y="137603"/>
            <a:ext cx="943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616A7D-B52C-103E-12BC-78ED4D8DB468}"/>
              </a:ext>
            </a:extLst>
          </p:cNvPr>
          <p:cNvSpPr txBox="1"/>
          <p:nvPr/>
        </p:nvSpPr>
        <p:spPr>
          <a:xfrm>
            <a:off x="1289586" y="200033"/>
            <a:ext cx="252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프로그래밍 언어</a:t>
            </a:r>
            <a:endParaRPr lang="ko-KR" altLang="en-US" sz="2400" dirty="0">
              <a:solidFill>
                <a:srgbClr val="51B8B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FCE28D-BB0F-61BF-BA71-45F26015BAEC}"/>
              </a:ext>
            </a:extLst>
          </p:cNvPr>
          <p:cNvSpPr txBox="1"/>
          <p:nvPr/>
        </p:nvSpPr>
        <p:spPr>
          <a:xfrm>
            <a:off x="904250" y="1553124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빌드가 완료된 파일은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실행 속도가 빠르다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103718-4938-9DCA-150D-C905D6B9C090}"/>
              </a:ext>
            </a:extLst>
          </p:cNvPr>
          <p:cNvSpPr txBox="1"/>
          <p:nvPr/>
        </p:nvSpPr>
        <p:spPr>
          <a:xfrm>
            <a:off x="914039" y="2597284"/>
            <a:ext cx="83729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프로그램을 수정해야 할 경우 처음부터 빌드 과정을 다시 거쳐야 하기 때문에</a:t>
            </a:r>
          </a:p>
          <a:p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  <a:r>
              <a:rPr lang="ko-KR" altLang="en-US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대규모 프로젝트에서는 생산성이 떨어진다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EB212ED4-AC3F-2B79-E91A-A14C07CDD2A9}"/>
              </a:ext>
            </a:extLst>
          </p:cNvPr>
          <p:cNvSpPr/>
          <p:nvPr/>
        </p:nvSpPr>
        <p:spPr>
          <a:xfrm>
            <a:off x="639634" y="124940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D379A9-606A-9DF4-6E71-2ABCE7E54AEE}"/>
              </a:ext>
            </a:extLst>
          </p:cNvPr>
          <p:cNvSpPr txBox="1"/>
          <p:nvPr/>
        </p:nvSpPr>
        <p:spPr>
          <a:xfrm>
            <a:off x="943358" y="1170429"/>
            <a:ext cx="3016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Compiler 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언어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0F2F139-482A-F4DD-AB59-316ACD03B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06" y="6522064"/>
            <a:ext cx="1299531" cy="2146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BCB3C64-097D-46B4-0F68-3E9814039D76}"/>
              </a:ext>
            </a:extLst>
          </p:cNvPr>
          <p:cNvSpPr txBox="1"/>
          <p:nvPr/>
        </p:nvSpPr>
        <p:spPr>
          <a:xfrm>
            <a:off x="3495140" y="245627"/>
            <a:ext cx="443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컴파일러 언어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vs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스크립트 언어</a:t>
            </a:r>
          </a:p>
        </p:txBody>
      </p:sp>
      <p:sp>
        <p:nvSpPr>
          <p:cNvPr id="30" name="다이아몬드 29">
            <a:extLst>
              <a:ext uri="{FF2B5EF4-FFF2-40B4-BE49-F238E27FC236}">
                <a16:creationId xmlns:a16="http://schemas.microsoft.com/office/drawing/2014/main" id="{2C1E9CD1-4B4D-B2D8-9D5C-0230B77A289B}"/>
              </a:ext>
            </a:extLst>
          </p:cNvPr>
          <p:cNvSpPr/>
          <p:nvPr/>
        </p:nvSpPr>
        <p:spPr>
          <a:xfrm>
            <a:off x="639634" y="3971592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F7D3C3A-C7E6-49AC-8D58-F8A9C3713331}"/>
              </a:ext>
            </a:extLst>
          </p:cNvPr>
          <p:cNvSpPr txBox="1"/>
          <p:nvPr/>
        </p:nvSpPr>
        <p:spPr>
          <a:xfrm>
            <a:off x="943358" y="3892621"/>
            <a:ext cx="79856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Script </a:t>
            </a:r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언어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EA9EA3-432C-D112-8D07-0C4EC9AFEFE3}"/>
              </a:ext>
            </a:extLst>
          </p:cNvPr>
          <p:cNvSpPr txBox="1"/>
          <p:nvPr/>
        </p:nvSpPr>
        <p:spPr>
          <a:xfrm>
            <a:off x="904248" y="3157697"/>
            <a:ext cx="9066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플랫폼에 의존적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윈도우 실행 파일을 맥 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OS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에서 실행하지 못한다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5DEA0E-C6C9-4B9C-38DB-AE07C7C3A45A}"/>
              </a:ext>
            </a:extLst>
          </p:cNvPr>
          <p:cNvSpPr txBox="1"/>
          <p:nvPr/>
        </p:nvSpPr>
        <p:spPr>
          <a:xfrm>
            <a:off x="904248" y="1874543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매번 번역할 필요 없이 실행 파일만 실행하면 되기 때문에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시간면에서 효율적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2B040EE-A5B2-F044-BC14-A5AACBEB53FC}"/>
              </a:ext>
            </a:extLst>
          </p:cNvPr>
          <p:cNvSpPr txBox="1"/>
          <p:nvPr/>
        </p:nvSpPr>
        <p:spPr>
          <a:xfrm>
            <a:off x="1053845" y="3457546"/>
            <a:ext cx="554665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C</a:t>
            </a:r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언어의 경우 자료형 타입이 각 운영체제마다 크기가 다르다</a:t>
            </a:r>
            <a:r>
              <a:rPr lang="en-US" altLang="ko-KR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sz="1400" dirty="0">
              <a:solidFill>
                <a:schemeClr val="accent2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6B9B10A-E399-B194-81BE-B26DEFEDF31A}"/>
              </a:ext>
            </a:extLst>
          </p:cNvPr>
          <p:cNvSpPr txBox="1"/>
          <p:nvPr/>
        </p:nvSpPr>
        <p:spPr>
          <a:xfrm>
            <a:off x="1053845" y="2182079"/>
            <a:ext cx="846929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개발자가 만든 소스코드를 기계어</a:t>
            </a:r>
            <a:r>
              <a:rPr lang="en-US" altLang="ko-KR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(machine code)</a:t>
            </a:r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로 번역하여 실행 가능한 파일로 만드는 과정을 </a:t>
            </a:r>
            <a:r>
              <a:rPr lang="ko-KR" altLang="en-US" sz="1400" dirty="0">
                <a:solidFill>
                  <a:schemeClr val="accent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빌드</a:t>
            </a:r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라고 한다</a:t>
            </a:r>
            <a:r>
              <a:rPr lang="en-US" altLang="ko-KR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ko-KR" altLang="en-US" sz="1400" dirty="0">
              <a:solidFill>
                <a:schemeClr val="accent2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68130C4-4B9E-FC37-4A9C-28C1FE351F71}"/>
              </a:ext>
            </a:extLst>
          </p:cNvPr>
          <p:cNvSpPr txBox="1"/>
          <p:nvPr/>
        </p:nvSpPr>
        <p:spPr>
          <a:xfrm>
            <a:off x="894461" y="4290303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컴파일 과정 없이 바로 실행하기 때문에 수정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디버깅에 유리하다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즉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개발 속도에 유리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하다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EB8227A-B365-5207-39A0-8D7D25980F76}"/>
              </a:ext>
            </a:extLst>
          </p:cNvPr>
          <p:cNvSpPr txBox="1"/>
          <p:nvPr/>
        </p:nvSpPr>
        <p:spPr>
          <a:xfrm>
            <a:off x="904248" y="5418749"/>
            <a:ext cx="8372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빌드 되어있는 컴파일 언어 프로그램보다 </a:t>
            </a:r>
            <a:r>
              <a:rPr lang="ko-KR" altLang="en-US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실행시간이 느리다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(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매번 한 줄씩 번역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endParaRPr lang="ko-KR" altLang="en-US" dirty="0"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508BA98-DD87-21F4-006A-4086A81FCEAA}"/>
              </a:ext>
            </a:extLst>
          </p:cNvPr>
          <p:cNvSpPr txBox="1"/>
          <p:nvPr/>
        </p:nvSpPr>
        <p:spPr>
          <a:xfrm>
            <a:off x="894459" y="5779462"/>
            <a:ext cx="9066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코드를 열면 다 보이기 때문에 </a:t>
            </a:r>
            <a:r>
              <a:rPr lang="ko-KR" altLang="en-US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보안에 좋지 않다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F45FFA1-5944-119E-DC1C-5EA16DE3C3CB}"/>
              </a:ext>
            </a:extLst>
          </p:cNvPr>
          <p:cNvSpPr txBox="1"/>
          <p:nvPr/>
        </p:nvSpPr>
        <p:spPr>
          <a:xfrm>
            <a:off x="894459" y="4611722"/>
            <a:ext cx="103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각 플랫폼에 지원하는 인터프리터만 있다면 실행 가능하기 때문에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플랫폼에 독립적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이다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9A53805-485F-E775-6381-91FC2662ACD7}"/>
              </a:ext>
            </a:extLst>
          </p:cNvPr>
          <p:cNvSpPr txBox="1"/>
          <p:nvPr/>
        </p:nvSpPr>
        <p:spPr>
          <a:xfrm>
            <a:off x="1044056" y="4919258"/>
            <a:ext cx="9066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각 운영체제에 맞는 해당 언어의 인터프리터만 설치한다면 어느 </a:t>
            </a:r>
            <a:r>
              <a:rPr lang="en-US" altLang="ko-KR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OS</a:t>
            </a:r>
            <a:r>
              <a:rPr lang="ko-KR" altLang="en-US" sz="1400" dirty="0">
                <a:solidFill>
                  <a:schemeClr val="accent2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에서든 해당 언어를 사용하더라도 동일한 결과를 얻을 수 있음</a:t>
            </a:r>
          </a:p>
        </p:txBody>
      </p:sp>
    </p:spTree>
    <p:extLst>
      <p:ext uri="{BB962C8B-B14F-4D97-AF65-F5344CB8AC3E}">
        <p14:creationId xmlns:p14="http://schemas.microsoft.com/office/powerpoint/2010/main" val="1569875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4B4AD-E8D4-F44F-FC20-0E19CC50A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각 삼각형 16">
            <a:extLst>
              <a:ext uri="{FF2B5EF4-FFF2-40B4-BE49-F238E27FC236}">
                <a16:creationId xmlns:a16="http://schemas.microsoft.com/office/drawing/2014/main" id="{5BD0DAA5-614A-1732-7728-5ECB6F95738D}"/>
              </a:ext>
            </a:extLst>
          </p:cNvPr>
          <p:cNvSpPr/>
          <p:nvPr/>
        </p:nvSpPr>
        <p:spPr>
          <a:xfrm flipH="1">
            <a:off x="10626570" y="5335480"/>
            <a:ext cx="1565429" cy="152252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평행 사변형 11">
            <a:extLst>
              <a:ext uri="{FF2B5EF4-FFF2-40B4-BE49-F238E27FC236}">
                <a16:creationId xmlns:a16="http://schemas.microsoft.com/office/drawing/2014/main" id="{98D49F34-E9D6-5E2B-F7A6-9CC8BB41F889}"/>
              </a:ext>
            </a:extLst>
          </p:cNvPr>
          <p:cNvSpPr/>
          <p:nvPr/>
        </p:nvSpPr>
        <p:spPr>
          <a:xfrm>
            <a:off x="346229" y="0"/>
            <a:ext cx="11274641" cy="75460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각 삼각형 12">
            <a:extLst>
              <a:ext uri="{FF2B5EF4-FFF2-40B4-BE49-F238E27FC236}">
                <a16:creationId xmlns:a16="http://schemas.microsoft.com/office/drawing/2014/main" id="{0A3734A0-4B07-9D90-60DE-2AD85F602E91}"/>
              </a:ext>
            </a:extLst>
          </p:cNvPr>
          <p:cNvSpPr/>
          <p:nvPr/>
        </p:nvSpPr>
        <p:spPr>
          <a:xfrm flipV="1">
            <a:off x="11425560" y="-1"/>
            <a:ext cx="766439" cy="75460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다이아몬드 13">
            <a:extLst>
              <a:ext uri="{FF2B5EF4-FFF2-40B4-BE49-F238E27FC236}">
                <a16:creationId xmlns:a16="http://schemas.microsoft.com/office/drawing/2014/main" id="{EFC75065-2CEC-E99B-D5D4-7325B67B990E}"/>
              </a:ext>
            </a:extLst>
          </p:cNvPr>
          <p:cNvSpPr/>
          <p:nvPr/>
        </p:nvSpPr>
        <p:spPr>
          <a:xfrm>
            <a:off x="11260115" y="586896"/>
            <a:ext cx="425805" cy="425805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8267C13-311B-FBDF-AD46-F01C5194C6B5}"/>
              </a:ext>
            </a:extLst>
          </p:cNvPr>
          <p:cNvSpPr/>
          <p:nvPr/>
        </p:nvSpPr>
        <p:spPr>
          <a:xfrm>
            <a:off x="0" y="0"/>
            <a:ext cx="1420427" cy="1030457"/>
          </a:xfrm>
          <a:custGeom>
            <a:avLst/>
            <a:gdLst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1420427 w 1420427"/>
              <a:gd name="connsiteY2" fmla="*/ 1029810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29810"/>
              <a:gd name="connsiteX1" fmla="*/ 1420427 w 1420427"/>
              <a:gd name="connsiteY1" fmla="*/ 0 h 1029810"/>
              <a:gd name="connsiteX2" fmla="*/ 452761 w 1420427"/>
              <a:gd name="connsiteY2" fmla="*/ 1020932 h 1029810"/>
              <a:gd name="connsiteX3" fmla="*/ 0 w 1420427"/>
              <a:gd name="connsiteY3" fmla="*/ 1029810 h 1029810"/>
              <a:gd name="connsiteX4" fmla="*/ 0 w 1420427"/>
              <a:gd name="connsiteY4" fmla="*/ 0 h 1029810"/>
              <a:gd name="connsiteX0" fmla="*/ 0 w 1420427"/>
              <a:gd name="connsiteY0" fmla="*/ 0 h 1030457"/>
              <a:gd name="connsiteX1" fmla="*/ 1420427 w 1420427"/>
              <a:gd name="connsiteY1" fmla="*/ 0 h 1030457"/>
              <a:gd name="connsiteX2" fmla="*/ 445618 w 1420427"/>
              <a:gd name="connsiteY2" fmla="*/ 1030457 h 1030457"/>
              <a:gd name="connsiteX3" fmla="*/ 0 w 1420427"/>
              <a:gd name="connsiteY3" fmla="*/ 1029810 h 1030457"/>
              <a:gd name="connsiteX4" fmla="*/ 0 w 1420427"/>
              <a:gd name="connsiteY4" fmla="*/ 0 h 103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427" h="1030457">
                <a:moveTo>
                  <a:pt x="0" y="0"/>
                </a:moveTo>
                <a:lnTo>
                  <a:pt x="1420427" y="0"/>
                </a:lnTo>
                <a:lnTo>
                  <a:pt x="445618" y="1030457"/>
                </a:lnTo>
                <a:lnTo>
                  <a:pt x="0" y="1029810"/>
                </a:lnTo>
                <a:lnTo>
                  <a:pt x="0" y="0"/>
                </a:lnTo>
                <a:close/>
              </a:path>
            </a:pathLst>
          </a:cu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DD73E7C4-BB47-C07E-5F1B-7FC17633007A}"/>
              </a:ext>
            </a:extLst>
          </p:cNvPr>
          <p:cNvSpPr/>
          <p:nvPr/>
        </p:nvSpPr>
        <p:spPr>
          <a:xfrm flipV="1">
            <a:off x="0" y="-1"/>
            <a:ext cx="281179" cy="275209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각 삼각형 15">
            <a:extLst>
              <a:ext uri="{FF2B5EF4-FFF2-40B4-BE49-F238E27FC236}">
                <a16:creationId xmlns:a16="http://schemas.microsoft.com/office/drawing/2014/main" id="{3A13B29E-F6AD-19A4-1A81-BC14C1CB7F15}"/>
              </a:ext>
            </a:extLst>
          </p:cNvPr>
          <p:cNvSpPr/>
          <p:nvPr/>
        </p:nvSpPr>
        <p:spPr>
          <a:xfrm flipH="1">
            <a:off x="11721914" y="6400800"/>
            <a:ext cx="470085" cy="457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평행 사변형 17">
            <a:extLst>
              <a:ext uri="{FF2B5EF4-FFF2-40B4-BE49-F238E27FC236}">
                <a16:creationId xmlns:a16="http://schemas.microsoft.com/office/drawing/2014/main" id="{48EE02E9-8973-CE6A-AE46-560EEB9CE5CC}"/>
              </a:ext>
            </a:extLst>
          </p:cNvPr>
          <p:cNvSpPr/>
          <p:nvPr/>
        </p:nvSpPr>
        <p:spPr>
          <a:xfrm>
            <a:off x="10347974" y="5708342"/>
            <a:ext cx="1299530" cy="1149658"/>
          </a:xfrm>
          <a:prstGeom prst="parallelogram">
            <a:avLst>
              <a:gd name="adj" fmla="val 99132"/>
            </a:avLst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평행 사변형 18">
            <a:extLst>
              <a:ext uri="{FF2B5EF4-FFF2-40B4-BE49-F238E27FC236}">
                <a16:creationId xmlns:a16="http://schemas.microsoft.com/office/drawing/2014/main" id="{1A450F8A-5426-D3E2-5460-9717C8CE1686}"/>
              </a:ext>
            </a:extLst>
          </p:cNvPr>
          <p:cNvSpPr/>
          <p:nvPr/>
        </p:nvSpPr>
        <p:spPr>
          <a:xfrm>
            <a:off x="1065320" y="0"/>
            <a:ext cx="586410" cy="443883"/>
          </a:xfrm>
          <a:prstGeom prst="parallelogram">
            <a:avLst>
              <a:gd name="adj" fmla="val 99132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>
            <a:extLst>
              <a:ext uri="{FF2B5EF4-FFF2-40B4-BE49-F238E27FC236}">
                <a16:creationId xmlns:a16="http://schemas.microsoft.com/office/drawing/2014/main" id="{059B6367-77C6-EC56-F1BA-2D94A2EF594D}"/>
              </a:ext>
            </a:extLst>
          </p:cNvPr>
          <p:cNvSpPr/>
          <p:nvPr/>
        </p:nvSpPr>
        <p:spPr>
          <a:xfrm>
            <a:off x="1" y="644788"/>
            <a:ext cx="489410" cy="488687"/>
          </a:xfrm>
          <a:custGeom>
            <a:avLst/>
            <a:gdLst>
              <a:gd name="connsiteX0" fmla="*/ 0 w 613235"/>
              <a:gd name="connsiteY0" fmla="*/ 488687 h 488687"/>
              <a:gd name="connsiteX1" fmla="*/ 484445 w 613235"/>
              <a:gd name="connsiteY1" fmla="*/ 0 h 488687"/>
              <a:gd name="connsiteX2" fmla="*/ 613235 w 613235"/>
              <a:gd name="connsiteY2" fmla="*/ 0 h 488687"/>
              <a:gd name="connsiteX3" fmla="*/ 128790 w 613235"/>
              <a:gd name="connsiteY3" fmla="*/ 488687 h 488687"/>
              <a:gd name="connsiteX4" fmla="*/ 0 w 613235"/>
              <a:gd name="connsiteY4" fmla="*/ 488687 h 488687"/>
              <a:gd name="connsiteX0" fmla="*/ 0 w 487029"/>
              <a:gd name="connsiteY0" fmla="*/ 360100 h 488687"/>
              <a:gd name="connsiteX1" fmla="*/ 358239 w 487029"/>
              <a:gd name="connsiteY1" fmla="*/ 0 h 488687"/>
              <a:gd name="connsiteX2" fmla="*/ 487029 w 487029"/>
              <a:gd name="connsiteY2" fmla="*/ 0 h 488687"/>
              <a:gd name="connsiteX3" fmla="*/ 2584 w 487029"/>
              <a:gd name="connsiteY3" fmla="*/ 488687 h 488687"/>
              <a:gd name="connsiteX4" fmla="*/ 0 w 487029"/>
              <a:gd name="connsiteY4" fmla="*/ 360100 h 48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029" h="488687">
                <a:moveTo>
                  <a:pt x="0" y="360100"/>
                </a:moveTo>
                <a:lnTo>
                  <a:pt x="358239" y="0"/>
                </a:lnTo>
                <a:lnTo>
                  <a:pt x="487029" y="0"/>
                </a:lnTo>
                <a:lnTo>
                  <a:pt x="2584" y="488687"/>
                </a:lnTo>
                <a:cubicBezTo>
                  <a:pt x="1723" y="445825"/>
                  <a:pt x="861" y="402962"/>
                  <a:pt x="0" y="360100"/>
                </a:cubicBezTo>
                <a:close/>
              </a:path>
            </a:pathLst>
          </a:custGeom>
          <a:solidFill>
            <a:srgbClr val="B7EA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C63251-B246-0E0A-333A-B7BA993396D5}"/>
              </a:ext>
            </a:extLst>
          </p:cNvPr>
          <p:cNvSpPr txBox="1"/>
          <p:nvPr/>
        </p:nvSpPr>
        <p:spPr>
          <a:xfrm>
            <a:off x="0" y="137603"/>
            <a:ext cx="943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9B14E7-3C9F-ED87-9F0F-F1198010D314}"/>
              </a:ext>
            </a:extLst>
          </p:cNvPr>
          <p:cNvSpPr txBox="1"/>
          <p:nvPr/>
        </p:nvSpPr>
        <p:spPr>
          <a:xfrm>
            <a:off x="1289586" y="200033"/>
            <a:ext cx="2527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프로그래밍 언어</a:t>
            </a:r>
            <a:endParaRPr lang="ko-KR" altLang="en-US" sz="2400" dirty="0">
              <a:solidFill>
                <a:srgbClr val="51B8B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637439-6CE7-C5EC-CA41-302533DBFE29}"/>
              </a:ext>
            </a:extLst>
          </p:cNvPr>
          <p:cNvSpPr txBox="1"/>
          <p:nvPr/>
        </p:nvSpPr>
        <p:spPr>
          <a:xfrm>
            <a:off x="943360" y="1632094"/>
            <a:ext cx="10305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Compile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방식과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Interpret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방식을 보완해서 만들어진 방식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 </a:t>
            </a:r>
            <a:r>
              <a:rPr lang="it-IT" altLang="ko-KR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Byte Code Language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라고 한다</a:t>
            </a:r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(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컴파일 언어와 스크립트 언어를 보완해서 만들어진 방식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CB3EFA7-A232-7929-AA69-D330FFA121DD}"/>
              </a:ext>
            </a:extLst>
          </p:cNvPr>
          <p:cNvSpPr txBox="1"/>
          <p:nvPr/>
        </p:nvSpPr>
        <p:spPr>
          <a:xfrm>
            <a:off x="943358" y="2281202"/>
            <a:ext cx="8289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Java, C# </a:t>
            </a:r>
            <a:r>
              <a:rPr lang="ko-KR" altLang="en-US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등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82AA594F-F7B0-24A7-AA0F-00C8767F36C4}"/>
              </a:ext>
            </a:extLst>
          </p:cNvPr>
          <p:cNvSpPr/>
          <p:nvPr/>
        </p:nvSpPr>
        <p:spPr>
          <a:xfrm>
            <a:off x="639634" y="1249400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AAB241-B595-182D-0CD6-D0198A43439D}"/>
              </a:ext>
            </a:extLst>
          </p:cNvPr>
          <p:cNvSpPr txBox="1"/>
          <p:nvPr/>
        </p:nvSpPr>
        <p:spPr>
          <a:xfrm>
            <a:off x="943358" y="1170429"/>
            <a:ext cx="3016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하이브리드 방식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59E586B-F757-3433-1D65-39D8340EE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06" y="6522064"/>
            <a:ext cx="1299531" cy="2146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8DDD8FA-26A1-F5F7-DFBA-F9B421AADACB}"/>
              </a:ext>
            </a:extLst>
          </p:cNvPr>
          <p:cNvSpPr txBox="1"/>
          <p:nvPr/>
        </p:nvSpPr>
        <p:spPr>
          <a:xfrm>
            <a:off x="3495140" y="245627"/>
            <a:ext cx="4436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하이브리드 방식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(Byte Code Language)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30" name="다이아몬드 29">
            <a:extLst>
              <a:ext uri="{FF2B5EF4-FFF2-40B4-BE49-F238E27FC236}">
                <a16:creationId xmlns:a16="http://schemas.microsoft.com/office/drawing/2014/main" id="{B7ECCDAA-B9B8-DE90-1D38-75DD98A48DD7}"/>
              </a:ext>
            </a:extLst>
          </p:cNvPr>
          <p:cNvSpPr/>
          <p:nvPr/>
        </p:nvSpPr>
        <p:spPr>
          <a:xfrm>
            <a:off x="651107" y="4364459"/>
            <a:ext cx="303724" cy="303724"/>
          </a:xfrm>
          <a:prstGeom prst="diamond">
            <a:avLst/>
          </a:prstGeom>
          <a:solidFill>
            <a:srgbClr val="81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8E97EFE-A19F-AD19-E1AE-36B7D0E8EC65}"/>
              </a:ext>
            </a:extLst>
          </p:cNvPr>
          <p:cNvSpPr txBox="1"/>
          <p:nvPr/>
        </p:nvSpPr>
        <p:spPr>
          <a:xfrm>
            <a:off x="954831" y="4285488"/>
            <a:ext cx="79856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1B8B0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Java</a:t>
            </a:r>
            <a:endParaRPr lang="ko-KR" altLang="en-US" sz="2400" dirty="0">
              <a:solidFill>
                <a:srgbClr val="51B8B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92C5AC-4B47-BDD8-FC9D-2230D5BA0161}"/>
              </a:ext>
            </a:extLst>
          </p:cNvPr>
          <p:cNvSpPr txBox="1"/>
          <p:nvPr/>
        </p:nvSpPr>
        <p:spPr>
          <a:xfrm>
            <a:off x="954833" y="4754215"/>
            <a:ext cx="10305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javac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명령어를 통해 컴파일을 하게 되고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그 결과로 바이트코드를 얻기 때문에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complier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언어이지만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,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 VM(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가상 머신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)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에서 바이트 코드를 다시 기계어로 변환한다는 점에서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interpreter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언어의 특징도 가지고 있다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AB3681-E8B0-3293-5213-F3FE65ED291A}"/>
              </a:ext>
            </a:extLst>
          </p:cNvPr>
          <p:cNvSpPr txBox="1"/>
          <p:nvPr/>
        </p:nvSpPr>
        <p:spPr>
          <a:xfrm>
            <a:off x="954831" y="5461869"/>
            <a:ext cx="104822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- </a:t>
            </a:r>
            <a:r>
              <a:rPr lang="ko-KR" altLang="en-US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하이브리드 방식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8A0773-F917-E2CB-EF55-CA7ABD6D3291}"/>
              </a:ext>
            </a:extLst>
          </p:cNvPr>
          <p:cNvSpPr txBox="1"/>
          <p:nvPr/>
        </p:nvSpPr>
        <p:spPr>
          <a:xfrm>
            <a:off x="1076793" y="5776708"/>
            <a:ext cx="6098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참고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https://velog.io/@hugo/Java는-컴파일-언어가-아닙니다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84DAAEA-9DB7-E0EB-185F-C39DB8075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5514" y="2864012"/>
            <a:ext cx="5536069" cy="151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116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5C111-2B5D-B75E-9FE6-F227D889D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각 삼각형 24">
            <a:extLst>
              <a:ext uri="{FF2B5EF4-FFF2-40B4-BE49-F238E27FC236}">
                <a16:creationId xmlns:a16="http://schemas.microsoft.com/office/drawing/2014/main" id="{82CFCC95-35F6-AB7F-1034-FDE9BF7EA908}"/>
              </a:ext>
            </a:extLst>
          </p:cNvPr>
          <p:cNvSpPr/>
          <p:nvPr/>
        </p:nvSpPr>
        <p:spPr>
          <a:xfrm>
            <a:off x="-1" y="6077527"/>
            <a:ext cx="760522" cy="78047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833A2277-5998-7A0C-AB8D-B6682062A288}"/>
              </a:ext>
            </a:extLst>
          </p:cNvPr>
          <p:cNvSpPr/>
          <p:nvPr/>
        </p:nvSpPr>
        <p:spPr>
          <a:xfrm>
            <a:off x="391357" y="210845"/>
            <a:ext cx="11409286" cy="6436310"/>
          </a:xfrm>
          <a:prstGeom prst="roundRect">
            <a:avLst>
              <a:gd name="adj" fmla="val 10046"/>
            </a:avLst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5A87632-9567-2331-70AC-D9EF0FD85C96}"/>
              </a:ext>
            </a:extLst>
          </p:cNvPr>
          <p:cNvSpPr/>
          <p:nvPr/>
        </p:nvSpPr>
        <p:spPr>
          <a:xfrm>
            <a:off x="537839" y="326254"/>
            <a:ext cx="11116322" cy="6205491"/>
          </a:xfrm>
          <a:prstGeom prst="roundRect">
            <a:avLst>
              <a:gd name="adj" fmla="val 91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7475FE-B219-56CE-4563-0874F2BD1681}"/>
              </a:ext>
            </a:extLst>
          </p:cNvPr>
          <p:cNvSpPr txBox="1"/>
          <p:nvPr/>
        </p:nvSpPr>
        <p:spPr>
          <a:xfrm>
            <a:off x="4001565" y="2305614"/>
            <a:ext cx="4188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accent2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02</a:t>
            </a:r>
            <a:endParaRPr lang="ko-KR" altLang="en-US" sz="4000" dirty="0">
              <a:solidFill>
                <a:schemeClr val="accent2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BBB0E8-1ABC-6AC3-3C67-3D857F4E6E9D}"/>
              </a:ext>
            </a:extLst>
          </p:cNvPr>
          <p:cNvSpPr txBox="1"/>
          <p:nvPr/>
        </p:nvSpPr>
        <p:spPr>
          <a:xfrm>
            <a:off x="2607771" y="3013500"/>
            <a:ext cx="6976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파이썬</a:t>
            </a:r>
          </a:p>
        </p:txBody>
      </p:sp>
    </p:spTree>
    <p:extLst>
      <p:ext uri="{BB962C8B-B14F-4D97-AF65-F5344CB8AC3E}">
        <p14:creationId xmlns:p14="http://schemas.microsoft.com/office/powerpoint/2010/main" val="837044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654</Words>
  <Application>Microsoft Office PowerPoint</Application>
  <PresentationFormat>와이드스크린</PresentationFormat>
  <Paragraphs>107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7" baseType="lpstr">
      <vt:lpstr>KoPub돋움체 Bold</vt:lpstr>
      <vt:lpstr>Impact</vt:lpstr>
      <vt:lpstr>Pretendard SemiBold</vt:lpstr>
      <vt:lpstr>Pretendard Medium</vt:lpstr>
      <vt:lpstr>Arial</vt:lpstr>
      <vt:lpstr>G마켓 산스 Medium</vt:lpstr>
      <vt:lpstr>맑은 고딕</vt:lpstr>
      <vt:lpstr>G마켓 산스 Bold</vt:lpstr>
      <vt:lpstr>Microsoft GothicNeo Light</vt:lpstr>
      <vt:lpstr>Pretendard Light</vt:lpstr>
      <vt:lpstr>Microsoft GothicNeo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성 재</dc:creator>
  <cp:lastModifiedBy>성 재</cp:lastModifiedBy>
  <cp:revision>56</cp:revision>
  <dcterms:created xsi:type="dcterms:W3CDTF">2025-09-13T18:52:17Z</dcterms:created>
  <dcterms:modified xsi:type="dcterms:W3CDTF">2025-09-18T11:56:19Z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